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2"/>
  </p:notesMasterIdLst>
  <p:handoutMasterIdLst>
    <p:handoutMasterId r:id="rId63"/>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282" r:id="rId21"/>
    <p:sldId id="287" r:id="rId22"/>
    <p:sldId id="316" r:id="rId23"/>
    <p:sldId id="314" r:id="rId24"/>
    <p:sldId id="280" r:id="rId25"/>
    <p:sldId id="283" r:id="rId26"/>
    <p:sldId id="285" r:id="rId27"/>
    <p:sldId id="290" r:id="rId28"/>
    <p:sldId id="289" r:id="rId29"/>
    <p:sldId id="311" r:id="rId30"/>
    <p:sldId id="260" r:id="rId31"/>
    <p:sldId id="327" r:id="rId32"/>
    <p:sldId id="328" r:id="rId33"/>
    <p:sldId id="329" r:id="rId34"/>
    <p:sldId id="263" r:id="rId35"/>
    <p:sldId id="298" r:id="rId36"/>
    <p:sldId id="324" r:id="rId37"/>
    <p:sldId id="272" r:id="rId38"/>
    <p:sldId id="294" r:id="rId39"/>
    <p:sldId id="273" r:id="rId40"/>
    <p:sldId id="296" r:id="rId41"/>
    <p:sldId id="317" r:id="rId42"/>
    <p:sldId id="274" r:id="rId43"/>
    <p:sldId id="325" r:id="rId44"/>
    <p:sldId id="307" r:id="rId45"/>
    <p:sldId id="322" r:id="rId46"/>
    <p:sldId id="323" r:id="rId47"/>
    <p:sldId id="308" r:id="rId48"/>
    <p:sldId id="306" r:id="rId49"/>
    <p:sldId id="326" r:id="rId50"/>
    <p:sldId id="276" r:id="rId51"/>
    <p:sldId id="305" r:id="rId52"/>
    <p:sldId id="300" r:id="rId53"/>
    <p:sldId id="301" r:id="rId54"/>
    <p:sldId id="302" r:id="rId55"/>
    <p:sldId id="319" r:id="rId56"/>
    <p:sldId id="304" r:id="rId57"/>
    <p:sldId id="303" r:id="rId58"/>
    <p:sldId id="312" r:id="rId59"/>
    <p:sldId id="270" r:id="rId60"/>
    <p:sldId id="277" r:id="rId6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9" autoAdjust="0"/>
    <p:restoredTop sz="74506" autoAdjust="0"/>
  </p:normalViewPr>
  <p:slideViewPr>
    <p:cSldViewPr showGuides="1">
      <p:cViewPr varScale="1">
        <p:scale>
          <a:sx n="69" d="100"/>
          <a:sy n="69" d="100"/>
        </p:scale>
        <p:origin x="339" y="33"/>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2/05/2016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2/05/2016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smtClean="0">
              <a:solidFill>
                <a:schemeClr val="tx1"/>
              </a:solidFill>
              <a:effectLst/>
              <a:latin typeface="+mn-lt"/>
              <a:ea typeface="+mn-ea"/>
              <a:cs typeface="+mn-cs"/>
            </a:endParaRPr>
          </a:p>
          <a:p>
            <a:endParaRPr lang="en-US" sz="1400" b="0" i="0" u="none" strike="noStrike" kern="1200" dirty="0" smtClean="0">
              <a:solidFill>
                <a:schemeClr val="tx1"/>
              </a:solidFill>
              <a:effectLst/>
              <a:latin typeface="+mn-lt"/>
              <a:ea typeface="+mn-ea"/>
              <a:cs typeface="+mn-cs"/>
            </a:endParaRPr>
          </a:p>
          <a:p>
            <a:endParaRPr lang="en-US" b="0"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endParaRPr lang="en-AU" dirty="0" smtClean="0"/>
          </a:p>
          <a:p>
            <a:endParaRPr lang="en-US" dirty="0" smtClean="0"/>
          </a:p>
          <a:p>
            <a:endParaRPr lang="en-US" dirty="0" smtClean="0"/>
          </a:p>
          <a:p>
            <a:r>
              <a:rPr lang="en-US" dirty="0" smtClean="0"/>
              <a:t>Originally </a:t>
            </a:r>
            <a:r>
              <a:rPr lang="en-US" dirty="0"/>
              <a:t>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r>
              <a:rPr lang="en-US" dirty="0" smtClean="0"/>
              <a:t>Having different terminology to describe the same things is part of what makes this stuff so hard to understand. We are going to try and use consistent</a:t>
            </a:r>
            <a:r>
              <a:rPr lang="en-US" baseline="0" dirty="0" smtClean="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https</a:t>
            </a:r>
            <a:r>
              <a:rPr lang="en-AU" dirty="0"/>
              <a:t>://www.empowerid.com/learningcenter/technologies/service-identity-providers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https</a:t>
            </a:r>
            <a:r>
              <a:rPr lang="en-US" dirty="0"/>
              <a:t>://blogs.technet.microsoft.com/askpfeplat/2014/11/02/adfs-deep-dive-comparing-ws-fed-saml-and-oauth/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a:t>
            </a:r>
            <a:r>
              <a:rPr lang="en-AU" dirty="0"/>
              <a:t>://stackoverflow.com/a/1937391/1445713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a:t>
            </a:r>
            <a:endParaRPr lang="en-AU" dirty="0" smtClean="0"/>
          </a:p>
          <a:p>
            <a:endParaRPr lang="en-AU" dirty="0" smtClean="0"/>
          </a:p>
          <a:p>
            <a:r>
              <a:rPr lang="en-AU" dirty="0" smtClean="0"/>
              <a:t>We find that,</a:t>
            </a:r>
            <a:r>
              <a:rPr lang="en-AU" baseline="0" dirty="0" smtClean="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http://stackoverflow.com/a/1937391/1445713</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Most </a:t>
            </a:r>
            <a:r>
              <a:rPr lang="en-AU" dirty="0"/>
              <a:t>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US" dirty="0" smtClean="0"/>
              <a:t>Given we are talking to a third-party to perform authentication we need to rely on common protocols to ensure that:</a:t>
            </a:r>
          </a:p>
          <a:p>
            <a:endParaRPr lang="en-US" dirty="0" smtClean="0"/>
          </a:p>
          <a:p>
            <a:endParaRPr lang="en-US" dirty="0" smtClean="0"/>
          </a:p>
          <a:p>
            <a:pPr marL="342900" indent="-342900">
              <a:buAutoNum type="arabicPeriod"/>
            </a:pPr>
            <a:r>
              <a:rPr lang="en-US" baseline="0" dirty="0" smtClean="0"/>
              <a:t>Security has been considered and you can trust it</a:t>
            </a:r>
          </a:p>
          <a:p>
            <a:pPr marL="342900" indent="-342900">
              <a:buAutoNum type="arabicPeriod"/>
            </a:pPr>
            <a:r>
              <a:rPr lang="en-US" baseline="0" dirty="0" smtClean="0"/>
              <a:t>It caters for all of the common identity, authentication and authorization scenarios</a:t>
            </a:r>
          </a:p>
          <a:p>
            <a:pPr marL="342900" indent="-342900">
              <a:buAutoNum type="arabicPeriod"/>
            </a:pPr>
            <a:r>
              <a:rPr lang="en-US" baseline="0" dirty="0" smtClean="0"/>
              <a:t>We can rely on standard libraries and don’t have to reinvent the wheel every time we perform a new authentication</a:t>
            </a:r>
          </a:p>
          <a:p>
            <a:pPr marL="342900" indent="-342900">
              <a:buAutoNum type="arabicPeriod"/>
            </a:pPr>
            <a:endParaRPr lang="en-US"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808083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p>
          <a:p>
            <a:endParaRPr lang="en-US" dirty="0" smtClean="0"/>
          </a:p>
          <a:p>
            <a:pPr lvl="0"/>
            <a:r>
              <a:rPr lang="en-AU" sz="1400" b="1" kern="1200" dirty="0" smtClean="0">
                <a:solidFill>
                  <a:schemeClr val="tx1"/>
                </a:solidFill>
                <a:effectLst/>
                <a:latin typeface="+mn-lt"/>
                <a:ea typeface="+mn-ea"/>
                <a:cs typeface="+mn-cs"/>
              </a:rPr>
              <a:t>Pre-history</a:t>
            </a:r>
            <a:r>
              <a:rPr lang="en-AU" sz="1400" kern="1200" dirty="0" smtClean="0">
                <a:solidFill>
                  <a:schemeClr val="tx1"/>
                </a:solidFill>
                <a:effectLst/>
                <a:latin typeface="+mn-lt"/>
                <a:ea typeface="+mn-ea"/>
                <a:cs typeface="+mn-cs"/>
              </a:rPr>
              <a:t> – self-managed </a:t>
            </a:r>
            <a:r>
              <a:rPr lang="en-AU" sz="1400" kern="1200" dirty="0" err="1" smtClean="0">
                <a:solidFill>
                  <a:schemeClr val="tx1"/>
                </a:solidFill>
                <a:effectLst/>
                <a:latin typeface="+mn-lt"/>
                <a:ea typeface="+mn-ea"/>
                <a:cs typeface="+mn-cs"/>
              </a:rPr>
              <a:t>auth</a:t>
            </a:r>
            <a:endParaRPr lang="en-AU" sz="1400" kern="1200" dirty="0" smtClean="0">
              <a:solidFill>
                <a:schemeClr val="tx1"/>
              </a:solidFill>
              <a:effectLst/>
              <a:latin typeface="+mn-lt"/>
              <a:ea typeface="+mn-ea"/>
              <a:cs typeface="+mn-cs"/>
            </a:endParaRPr>
          </a:p>
          <a:p>
            <a:pPr lvl="1"/>
            <a:r>
              <a:rPr lang="en-AU" sz="1400" kern="1200" dirty="0" smtClean="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smtClean="0">
                <a:solidFill>
                  <a:schemeClr val="tx1"/>
                </a:solidFill>
                <a:effectLst/>
                <a:latin typeface="+mn-lt"/>
                <a:ea typeface="+mn-ea"/>
                <a:cs typeface="+mn-cs"/>
              </a:rPr>
              <a:t>Intranet apps leveraged the power of Kerberos but were isolated from the outside world</a:t>
            </a:r>
          </a:p>
          <a:p>
            <a:pPr lvl="0"/>
            <a:r>
              <a:rPr lang="en-AU" sz="1400" b="1" kern="1200" dirty="0" smtClean="0">
                <a:solidFill>
                  <a:schemeClr val="tx1"/>
                </a:solidFill>
                <a:effectLst/>
                <a:latin typeface="+mn-lt"/>
                <a:ea typeface="+mn-ea"/>
                <a:cs typeface="+mn-cs"/>
              </a:rPr>
              <a:t>Federation</a:t>
            </a:r>
            <a:r>
              <a:rPr lang="en-AU" sz="1400" kern="1200" dirty="0" smtClean="0">
                <a:solidFill>
                  <a:schemeClr val="tx1"/>
                </a:solidFill>
                <a:effectLst/>
                <a:latin typeface="+mn-lt"/>
                <a:ea typeface="+mn-ea"/>
                <a:cs typeface="+mn-cs"/>
              </a:rPr>
              <a:t> – SAML and WS-*</a:t>
            </a:r>
          </a:p>
          <a:p>
            <a:pPr lvl="1"/>
            <a:r>
              <a:rPr lang="en-AU" sz="1400" kern="1200" dirty="0" smtClean="0">
                <a:solidFill>
                  <a:schemeClr val="tx1"/>
                </a:solidFill>
                <a:effectLst/>
                <a:latin typeface="+mn-lt"/>
                <a:ea typeface="+mn-ea"/>
                <a:cs typeface="+mn-cs"/>
              </a:rPr>
              <a:t>Single sign on and trust between organisations for a seamless browser-based experience</a:t>
            </a:r>
          </a:p>
          <a:p>
            <a:pPr lvl="1"/>
            <a:r>
              <a:rPr lang="en-AU" sz="1400" kern="1200" dirty="0" smtClean="0">
                <a:solidFill>
                  <a:schemeClr val="tx1"/>
                </a:solidFill>
                <a:effectLst/>
                <a:latin typeface="+mn-lt"/>
                <a:ea typeface="+mn-ea"/>
                <a:cs typeface="+mn-cs"/>
              </a:rPr>
              <a:t>Heavy identity protocols only really suited to browsers</a:t>
            </a:r>
          </a:p>
          <a:p>
            <a:pPr lvl="0"/>
            <a:r>
              <a:rPr lang="en-AU" sz="1400" b="1" kern="1200" dirty="0" smtClean="0">
                <a:solidFill>
                  <a:schemeClr val="tx1"/>
                </a:solidFill>
                <a:effectLst/>
                <a:latin typeface="+mn-lt"/>
                <a:ea typeface="+mn-ea"/>
                <a:cs typeface="+mn-cs"/>
              </a:rPr>
              <a:t>Ubiquitous identity</a:t>
            </a:r>
            <a:r>
              <a:rPr lang="en-AU" sz="1400" kern="1200" dirty="0" smtClean="0">
                <a:solidFill>
                  <a:schemeClr val="tx1"/>
                </a:solidFill>
                <a:effectLst/>
                <a:latin typeface="+mn-lt"/>
                <a:ea typeface="+mn-ea"/>
                <a:cs typeface="+mn-cs"/>
              </a:rPr>
              <a:t> – OAuth2 and </a:t>
            </a:r>
            <a:r>
              <a:rPr lang="en-AU" sz="1400" kern="1200" dirty="0" err="1" smtClean="0">
                <a:solidFill>
                  <a:schemeClr val="tx1"/>
                </a:solidFill>
                <a:effectLst/>
                <a:latin typeface="+mn-lt"/>
                <a:ea typeface="+mn-ea"/>
                <a:cs typeface="+mn-cs"/>
              </a:rPr>
              <a:t>OpenIDConnect</a:t>
            </a:r>
            <a:endParaRPr lang="en-AU" sz="1400" kern="1200" dirty="0" smtClean="0">
              <a:solidFill>
                <a:schemeClr val="tx1"/>
              </a:solidFill>
              <a:effectLst/>
              <a:latin typeface="+mn-lt"/>
              <a:ea typeface="+mn-ea"/>
              <a:cs typeface="+mn-cs"/>
            </a:endParaRPr>
          </a:p>
          <a:p>
            <a:pPr lvl="1"/>
            <a:r>
              <a:rPr lang="en-AU" sz="1400" kern="1200" dirty="0" smtClean="0">
                <a:solidFill>
                  <a:schemeClr val="tx1"/>
                </a:solidFill>
                <a:effectLst/>
                <a:latin typeface="+mn-lt"/>
                <a:ea typeface="+mn-ea"/>
                <a:cs typeface="+mn-cs"/>
              </a:rPr>
              <a:t>Designed to support mobile apps, headless devices (</a:t>
            </a:r>
            <a:r>
              <a:rPr lang="en-AU" sz="1400" kern="1200" dirty="0" err="1" smtClean="0">
                <a:solidFill>
                  <a:schemeClr val="tx1"/>
                </a:solidFill>
                <a:effectLst/>
                <a:latin typeface="+mn-lt"/>
                <a:ea typeface="+mn-ea"/>
                <a:cs typeface="+mn-cs"/>
              </a:rPr>
              <a:t>IoT</a:t>
            </a:r>
            <a:r>
              <a:rPr lang="en-AU" sz="1400" kern="1200" dirty="0" smtClean="0">
                <a:solidFill>
                  <a:schemeClr val="tx1"/>
                </a:solidFill>
                <a:effectLst/>
                <a:latin typeface="+mn-lt"/>
                <a:ea typeface="+mn-ea"/>
                <a:cs typeface="+mn-cs"/>
              </a:rPr>
              <a:t>), identity and </a:t>
            </a:r>
            <a:r>
              <a:rPr lang="en-AU" sz="1400" kern="1200" dirty="0" err="1" smtClean="0">
                <a:solidFill>
                  <a:schemeClr val="tx1"/>
                </a:solidFill>
                <a:effectLst/>
                <a:latin typeface="+mn-lt"/>
                <a:ea typeface="+mn-ea"/>
                <a:cs typeface="+mn-cs"/>
              </a:rPr>
              <a:t>auth</a:t>
            </a:r>
            <a:r>
              <a:rPr lang="en-AU" sz="1400" kern="1200" dirty="0" smtClean="0">
                <a:solidFill>
                  <a:schemeClr val="tx1"/>
                </a:solidFill>
                <a:effectLst/>
                <a:latin typeface="+mn-lt"/>
                <a:ea typeface="+mn-ea"/>
                <a:cs typeface="+mn-cs"/>
              </a:rPr>
              <a:t> from the outset</a:t>
            </a:r>
          </a:p>
          <a:p>
            <a:pPr lvl="1"/>
            <a:r>
              <a:rPr lang="en-AU" sz="1400" kern="1200" dirty="0" smtClean="0">
                <a:solidFill>
                  <a:schemeClr val="tx1"/>
                </a:solidFill>
                <a:effectLst/>
                <a:latin typeface="+mn-lt"/>
                <a:ea typeface="+mn-ea"/>
                <a:cs typeface="+mn-cs"/>
              </a:rPr>
              <a:t>Implementation is developer-friendly and relatively simple to implement, as opposed to WS-* or SAML-P</a:t>
            </a:r>
          </a:p>
          <a:p>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https</a:t>
            </a:r>
            <a:r>
              <a:rPr lang="en-AU" dirty="0"/>
              <a:t>://blogs.technet.microsoft.com/askpfeplat/2014/11/02/adfs-deep-dive-comparing-ws-fed-saml-and-oauth/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endParaRPr lang="en-AU" dirty="0" smtClean="0"/>
          </a:p>
          <a:p>
            <a:endParaRPr lang="en-AU" dirty="0" smtClean="0"/>
          </a:p>
          <a:p>
            <a:r>
              <a:rPr lang="en-AU" dirty="0" smtClean="0"/>
              <a:t>https</a:t>
            </a:r>
            <a:r>
              <a:rPr lang="en-AU" dirty="0"/>
              <a:t>://blogs.technet.microsoft.com/askpfeplat/2014/11/02/adfs-deep-dive-comparing-ws-fed-saml-and-oauth/</a:t>
            </a:r>
          </a:p>
          <a:p>
            <a:pPr>
              <a:defRPr/>
            </a:pPr>
            <a:r>
              <a:rPr lang="en-US" b="0" dirty="0" smtClean="0"/>
              <a:t>https</a:t>
            </a:r>
            <a:r>
              <a:rPr lang="en-US" b="0" dirty="0"/>
              <a:t>://knpuniversity.com/screencast/oauth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a:t>
            </a:r>
            <a:r>
              <a:rPr lang="en-AU" dirty="0"/>
              <a:t>://connect2id.com/learn/openid-connect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endParaRPr lang="en-AU" dirty="0" smtClean="0"/>
          </a:p>
          <a:p>
            <a:endParaRPr lang="en-AU" dirty="0" smtClean="0"/>
          </a:p>
          <a:p>
            <a:r>
              <a:rPr lang="en-AU" dirty="0" smtClean="0"/>
              <a:t>http</a:t>
            </a:r>
            <a:r>
              <a:rPr lang="en-AU" dirty="0"/>
              <a:t>://openid.net/specs/openid-connect-basic-1_0.html#Scopes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endParaRPr lang="en-US" dirty="0" smtClean="0"/>
          </a:p>
          <a:p>
            <a:endParaRPr lang="en-US" dirty="0" smtClean="0"/>
          </a:p>
          <a:p>
            <a:r>
              <a:rPr lang="en-US" dirty="0" smtClean="0"/>
              <a:t>profile</a:t>
            </a:r>
            <a:r>
              <a:rPr lang="en-US" dirty="0"/>
              <a:t>,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p>
          <a:p>
            <a:endParaRPr lang="en-AU" dirty="0" smtClean="0"/>
          </a:p>
          <a:p>
            <a:endParaRPr lang="en-AU" dirty="0" smtClean="0"/>
          </a:p>
          <a:p>
            <a:r>
              <a:rPr lang="en-AU" dirty="0" smtClean="0"/>
              <a:t>http</a:t>
            </a:r>
            <a:r>
              <a:rPr lang="en-AU" dirty="0"/>
              <a:t>://connect2id.com/learn/openid-connect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endParaRPr lang="en-AU" dirty="0" smtClean="0"/>
          </a:p>
          <a:p>
            <a:endParaRPr lang="en-US" dirty="0" smtClean="0"/>
          </a:p>
          <a:p>
            <a:endParaRPr lang="en-US" dirty="0" smtClean="0"/>
          </a:p>
          <a:p>
            <a:r>
              <a:rPr lang="en-US" dirty="0" smtClean="0"/>
              <a:t>Traditional </a:t>
            </a:r>
            <a:r>
              <a:rPr lang="en-US" dirty="0"/>
              <a:t>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Rob</a:t>
            </a:r>
          </a:p>
          <a:p>
            <a:pPr marL="0" indent="0">
              <a:buNone/>
            </a:pPr>
            <a:endParaRPr lang="en-US" dirty="0" smtClean="0"/>
          </a:p>
          <a:p>
            <a:pPr marL="0" indent="0">
              <a:buNone/>
            </a:pPr>
            <a:endParaRPr lang="en-AU" dirty="0" smtClean="0"/>
          </a:p>
          <a:p>
            <a:pPr marL="342900" indent="-342900">
              <a:buAutoNum type="arabicPeriod"/>
            </a:pPr>
            <a:r>
              <a:rPr lang="en-AU" dirty="0" smtClean="0"/>
              <a:t>Show </a:t>
            </a:r>
            <a:r>
              <a:rPr lang="en-AU" dirty="0"/>
              <a:t>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Matt</a:t>
            </a:r>
            <a:endParaRPr lang="en-AU" dirty="0" smtClean="0"/>
          </a:p>
          <a:p>
            <a:endParaRPr lang="en-US" dirty="0" smtClean="0"/>
          </a:p>
          <a:p>
            <a:r>
              <a:rPr lang="en-US" dirty="0" smtClean="0"/>
              <a:t>There </a:t>
            </a:r>
            <a:r>
              <a:rPr lang="en-US" dirty="0"/>
              <a:t>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this stuff is so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Rob</a:t>
            </a:r>
          </a:p>
          <a:p>
            <a:pPr marL="0" indent="0">
              <a:buNone/>
            </a:pPr>
            <a:endParaRPr lang="en-US" dirty="0" smtClean="0"/>
          </a:p>
          <a:p>
            <a:pPr marL="0" indent="0">
              <a:buNone/>
            </a:pPr>
            <a:r>
              <a:rPr lang="en-US" dirty="0" smtClean="0"/>
              <a:t>Authorization </a:t>
            </a:r>
            <a:r>
              <a:rPr lang="en-US" dirty="0"/>
              <a:t>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smtClean="0"/>
              <a:t>#</a:t>
            </a:r>
            <a:r>
              <a:rPr lang="en-US" sz="1100" dirty="0" err="1" smtClean="0"/>
              <a:t>modernauth</a:t>
            </a:r>
            <a:r>
              <a:rPr lang="en-US" sz="1100" dirty="0" smtClean="0"/>
              <a:t> @</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solidFill>
                  <a:schemeClr val="bg1"/>
                </a:solidFill>
              </a:rPr>
              <a:t>#</a:t>
            </a:r>
            <a:r>
              <a:rPr lang="en-US" sz="1100" dirty="0" err="1" smtClean="0">
                <a:solidFill>
                  <a:schemeClr val="bg1"/>
                </a:solidFill>
              </a:rPr>
              <a:t>modernauth</a:t>
            </a:r>
            <a:r>
              <a:rPr lang="en-US" sz="1100" dirty="0" smtClean="0">
                <a:solidFill>
                  <a:schemeClr val="bg1"/>
                </a:solidFill>
              </a:rPr>
              <a:t> @</a:t>
            </a:r>
            <a:r>
              <a:rPr lang="en-US" sz="1100" dirty="0" err="1" smtClean="0">
                <a:solidFill>
                  <a:schemeClr val="bg1"/>
                </a:solidFill>
              </a:rPr>
              <a:t>robdmoore</a:t>
            </a:r>
            <a:r>
              <a:rPr lang="en-US" sz="1100" dirty="0" smtClean="0">
                <a:solidFill>
                  <a:schemeClr val="bg1"/>
                </a:solidFill>
              </a:rPr>
              <a:t> @</a:t>
            </a:r>
            <a:r>
              <a:rPr lang="en-US" sz="1100" dirty="0" err="1" smtClean="0">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smtClean="0"/>
              <a:t>#</a:t>
            </a:r>
            <a:r>
              <a:rPr lang="en-US" sz="1100" dirty="0" err="1" smtClean="0"/>
              <a:t>modernauth</a:t>
            </a:r>
            <a:r>
              <a:rPr lang="en-US" sz="1100" dirty="0" smtClean="0"/>
              <a:t> @</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2/05/2016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2/05/2016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smtClean="0"/>
              <a:t>#</a:t>
            </a:r>
            <a:r>
              <a:rPr lang="en-US" sz="1100" dirty="0" err="1" smtClean="0"/>
              <a:t>modernauth</a:t>
            </a:r>
            <a:r>
              <a:rPr lang="en-US" sz="1100" dirty="0" smtClean="0"/>
              <a:t> @</a:t>
            </a:r>
            <a:r>
              <a:rPr lang="en-US" sz="1100" dirty="0" err="1" smtClean="0"/>
              <a:t>robdmoore</a:t>
            </a:r>
            <a:r>
              <a:rPr lang="en-US" sz="1100" dirty="0" smtClean="0"/>
              <a:t> @</a:t>
            </a:r>
            <a:r>
              <a:rPr lang="en-US" sz="1100" dirty="0" err="1" smtClean="0"/>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smtClean="0"/>
              <a:t>Rob Moore</a:t>
            </a:r>
          </a:p>
          <a:p>
            <a:r>
              <a:rPr lang="en-US" sz="2000" dirty="0" smtClean="0"/>
              <a:t>Principal Consultant</a:t>
            </a:r>
          </a:p>
          <a:p>
            <a:r>
              <a:rPr lang="en-US" sz="2000" dirty="0" smtClean="0"/>
              <a:t>@</a:t>
            </a:r>
            <a:r>
              <a:rPr lang="en-US" sz="2000" dirty="0" err="1" smtClean="0"/>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smtClean="0"/>
              <a:t>Matt Davies</a:t>
            </a:r>
          </a:p>
          <a:p>
            <a:pPr algn="r"/>
            <a:r>
              <a:rPr lang="en-US" sz="2000" dirty="0" smtClean="0"/>
              <a:t>Principal Consultant</a:t>
            </a:r>
          </a:p>
          <a:p>
            <a:pPr algn="r"/>
            <a:r>
              <a:rPr lang="en-US" sz="2000" dirty="0" smtClean="0"/>
              <a:t>@</a:t>
            </a:r>
            <a:r>
              <a:rPr lang="en-US" sz="2000" dirty="0" err="1" smtClean="0"/>
              <a:t>mdaviesnet</a:t>
            </a:r>
            <a:endParaRPr lang="en-AU" sz="2000" dirty="0"/>
          </a:p>
        </p:txBody>
      </p:sp>
      <p:sp>
        <p:nvSpPr>
          <p:cNvPr id="2" name="Title 1"/>
          <p:cNvSpPr>
            <a:spLocks noGrp="1"/>
          </p:cNvSpPr>
          <p:nvPr>
            <p:ph type="ctrTitle"/>
          </p:nvPr>
        </p:nvSpPr>
        <p:spPr/>
        <p:txBody>
          <a:bodyPr/>
          <a:lstStyle/>
          <a:p>
            <a:r>
              <a:rPr lang="en-US" dirty="0" smtClean="0"/>
              <a:t>Modern Authentication</a:t>
            </a:r>
            <a:endParaRPr lang="en-AU" dirty="0"/>
          </a:p>
        </p:txBody>
      </p:sp>
    </p:spTree>
    <p:extLst>
      <p:ext uri="{BB962C8B-B14F-4D97-AF65-F5344CB8AC3E}">
        <p14:creationId xmlns:p14="http://schemas.microsoft.com/office/powerpoint/2010/main" val="1639753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Claims-based </a:t>
            </a:r>
            <a:r>
              <a:rPr lang="en-US" dirty="0" err="1" smtClean="0"/>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smtClean="0"/>
              <a:t>“Claims </a:t>
            </a:r>
            <a:r>
              <a:rPr lang="en-US" sz="4400" dirty="0"/>
              <a:t>Based Authentication is about defining who you trust to give you accurate information about identity, and only ever using that information provided</a:t>
            </a:r>
            <a:r>
              <a:rPr lang="en-US" sz="4400" dirty="0" smtClean="0"/>
              <a:t>.”</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smtClean="0"/>
              <a:t>Steve (some dude on </a:t>
            </a:r>
            <a:r>
              <a:rPr lang="en-AU" sz="3600" dirty="0" err="1" smtClean="0"/>
              <a:t>StackOverflow</a:t>
            </a:r>
            <a:r>
              <a:rPr lang="en-AU" sz="3600" dirty="0" smtClean="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Claims-based </a:t>
            </a:r>
            <a:r>
              <a:rPr lang="en-US" dirty="0" err="1" smtClean="0"/>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smtClean="0"/>
              <a:t>Identity Provider (</a:t>
            </a:r>
            <a:r>
              <a:rPr lang="en-US" sz="1800" dirty="0" err="1" smtClean="0"/>
              <a:t>IdP</a:t>
            </a:r>
            <a:r>
              <a:rPr lang="en-US" sz="1800" dirty="0" smtClean="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smtClean="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smtClean="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smtClean="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smtClean="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smtClean="0"/>
                <a:t>Identity Token</a:t>
              </a:r>
            </a:p>
            <a:p>
              <a:r>
                <a:rPr lang="en-US" sz="1800" dirty="0" smtClean="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smtClean="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r>
              <a:rPr lang="en-US" sz="1600" dirty="0" smtClean="0"/>
              <a:t>)</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smtClean="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smtClean="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smtClean="0"/>
              <a:t>Relying </a:t>
            </a:r>
            <a:r>
              <a:rPr lang="en-US" dirty="0" smtClean="0"/>
              <a:t>Party</a:t>
            </a:r>
            <a:endParaRPr lang="en-US" dirty="0" smtClean="0"/>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smtClean="0"/>
              <a:t>User</a:t>
            </a:r>
            <a:endParaRPr lang="en-US" dirty="0" smtClean="0"/>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smtClean="0"/>
              <a:t>Identity </a:t>
            </a:r>
            <a:r>
              <a:rPr lang="en-US" dirty="0" smtClean="0"/>
              <a:t>Provider</a:t>
            </a:r>
            <a:endParaRPr lang="en-US" dirty="0" smtClean="0"/>
          </a:p>
        </p:txBody>
      </p:sp>
    </p:spTree>
    <p:extLst>
      <p:ext uri="{BB962C8B-B14F-4D97-AF65-F5344CB8AC3E}">
        <p14:creationId xmlns:p14="http://schemas.microsoft.com/office/powerpoint/2010/main" val="258652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smtClean="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smtClean="0"/>
              <a:t>Relying Party (RP)</a:t>
            </a:r>
          </a:p>
          <a:p>
            <a:pPr algn="ctr"/>
            <a:r>
              <a:rPr lang="en-US" dirty="0" smtClean="0"/>
              <a:t>Service Provider (SP)</a:t>
            </a:r>
          </a:p>
          <a:p>
            <a:pPr algn="ctr"/>
            <a:r>
              <a:rPr lang="en-US" dirty="0" smtClean="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smtClean="0"/>
              <a:t>User</a:t>
            </a:r>
          </a:p>
          <a:p>
            <a:pPr algn="ctr"/>
            <a:r>
              <a:rPr lang="en-US" dirty="0" smtClean="0"/>
              <a:t>Subject</a:t>
            </a:r>
          </a:p>
          <a:p>
            <a:pPr algn="ctr"/>
            <a:r>
              <a:rPr lang="en-US" dirty="0" smtClean="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smtClean="0"/>
              <a:t>Identity Provider (</a:t>
            </a:r>
            <a:r>
              <a:rPr lang="en-US" b="1" dirty="0" err="1" smtClean="0"/>
              <a:t>IdP</a:t>
            </a:r>
            <a:r>
              <a:rPr lang="en-US" b="1" dirty="0" smtClean="0"/>
              <a:t>)</a:t>
            </a:r>
          </a:p>
          <a:p>
            <a:pPr algn="ctr"/>
            <a:r>
              <a:rPr lang="en-AU" dirty="0"/>
              <a:t>Trusted </a:t>
            </a:r>
            <a:r>
              <a:rPr lang="en-AU" dirty="0" smtClean="0"/>
              <a:t>Issuer</a:t>
            </a:r>
          </a:p>
          <a:p>
            <a:pPr algn="ctr"/>
            <a:r>
              <a:rPr lang="en-US" dirty="0" smtClean="0"/>
              <a:t>Issuing Authority</a:t>
            </a:r>
          </a:p>
          <a:p>
            <a:pPr algn="ctr"/>
            <a:r>
              <a:rPr lang="en-US" dirty="0" smtClean="0"/>
              <a:t>Authorization Server (AS)</a:t>
            </a:r>
          </a:p>
          <a:p>
            <a:pPr algn="ctr"/>
            <a:r>
              <a:rPr lang="en-US" dirty="0" smtClean="0"/>
              <a:t>OpenID Provider (OP)</a:t>
            </a:r>
          </a:p>
          <a:p>
            <a:pPr algn="ctr"/>
            <a:r>
              <a:rPr lang="en-US" dirty="0" smtClean="0"/>
              <a:t>Asserting Party (AP)</a:t>
            </a:r>
            <a:endParaRPr lang="en-AU" dirty="0"/>
          </a:p>
        </p:txBody>
      </p:sp>
    </p:spTree>
    <p:extLst>
      <p:ext uri="{BB962C8B-B14F-4D97-AF65-F5344CB8AC3E}">
        <p14:creationId xmlns:p14="http://schemas.microsoft.com/office/powerpoint/2010/main" val="2833604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smtClean="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smtClean="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smtClean="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smtClean="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smtClean="0">
                  <a:solidFill>
                    <a:schemeClr val="accent3"/>
                  </a:solidFill>
                </a:rPr>
                <a:t>2. </a:t>
              </a:r>
              <a:r>
                <a:rPr lang="en-US" sz="1200" dirty="0" smtClean="0">
                  <a:solidFill>
                    <a:schemeClr val="accent3"/>
                  </a:solidFill>
                </a:rPr>
                <a:t>Self-</a:t>
              </a:r>
            </a:p>
            <a:p>
              <a:pPr algn="ctr"/>
              <a:r>
                <a:rPr lang="en-US" sz="1200" dirty="0" smtClean="0">
                  <a:solidFill>
                    <a:schemeClr val="accent3"/>
                  </a:solidFill>
                </a:rPr>
                <a:t>contained</a:t>
              </a:r>
            </a:p>
            <a:p>
              <a:pPr algn="ctr"/>
              <a:r>
                <a:rPr lang="en-US" sz="1200" dirty="0" smtClean="0">
                  <a:solidFill>
                    <a:schemeClr val="accent3"/>
                  </a:solidFill>
                </a:rPr>
                <a:t>Token</a:t>
              </a:r>
              <a:endParaRPr lang="en-US" sz="1200" dirty="0" smtClean="0">
                <a:solidFill>
                  <a:schemeClr val="accent3"/>
                </a:solidFill>
              </a:endParaRP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smtClean="0">
                  <a:solidFill>
                    <a:schemeClr val="accent3"/>
                  </a:solidFill>
                </a:rPr>
                <a:t>3. </a:t>
              </a:r>
              <a:r>
                <a:rPr lang="en-US" sz="1200" dirty="0">
                  <a:solidFill>
                    <a:schemeClr val="accent3"/>
                  </a:solidFill>
                </a:rPr>
                <a:t>Self-</a:t>
              </a:r>
            </a:p>
            <a:p>
              <a:pPr algn="ctr"/>
              <a:r>
                <a:rPr lang="en-US" sz="1200" dirty="0">
                  <a:solidFill>
                    <a:schemeClr val="accent3"/>
                  </a:solidFill>
                </a:rPr>
                <a:t>contained</a:t>
              </a:r>
            </a:p>
            <a:p>
              <a:pPr algn="ctr"/>
              <a:r>
                <a:rPr lang="en-US" sz="1200" dirty="0" smtClean="0">
                  <a:solidFill>
                    <a:schemeClr val="accent3"/>
                  </a:solidFill>
                </a:rPr>
                <a:t>Token</a:t>
              </a:r>
              <a:endParaRPr lang="en-US" sz="1200" dirty="0">
                <a:solidFill>
                  <a:schemeClr val="accent3"/>
                </a:solidFill>
              </a:endParaRP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smtClean="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smtClean="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smtClean="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smtClean="0">
                  <a:solidFill>
                    <a:schemeClr val="accent3"/>
                  </a:solidFill>
                </a:rPr>
                <a:t>Contains identity</a:t>
              </a:r>
            </a:p>
            <a:p>
              <a:pPr algn="ctr"/>
              <a:r>
                <a:rPr lang="en-US" sz="1400" dirty="0" smtClean="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smtClean="0"/>
              <a:t>4. Token</a:t>
            </a:r>
          </a:p>
          <a:p>
            <a:pPr algn="ctr"/>
            <a:r>
              <a:rPr lang="en-US" sz="1200" dirty="0" smtClean="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(standards)?</a:t>
            </a:r>
            <a:endParaRPr lang="en-AU" dirty="0"/>
          </a:p>
        </p:txBody>
      </p:sp>
      <p:sp>
        <p:nvSpPr>
          <p:cNvPr id="3" name="Text Placeholder 2"/>
          <p:cNvSpPr>
            <a:spLocks noGrp="1"/>
          </p:cNvSpPr>
          <p:nvPr>
            <p:ph type="body" idx="1"/>
          </p:nvPr>
        </p:nvSpPr>
        <p:spPr/>
        <p:txBody>
          <a:bodyPr/>
          <a:lstStyle/>
          <a:p>
            <a:r>
              <a:rPr lang="en-US" b="1" dirty="0" smtClean="0"/>
              <a:t>Token Formats:</a:t>
            </a:r>
            <a:r>
              <a:rPr lang="en-US" dirty="0" smtClean="0"/>
              <a:t> They come in various shapes and sizes, but standards are important for interoperability and security</a:t>
            </a:r>
            <a:r>
              <a:rPr lang="en-US" dirty="0" smtClean="0"/>
              <a:t>.</a:t>
            </a:r>
          </a:p>
          <a:p>
            <a:endParaRPr lang="en-US" dirty="0"/>
          </a:p>
          <a:p>
            <a:r>
              <a:rPr lang="en-US" dirty="0" smtClean="0"/>
              <a:t>We’ll be showing you the two main self-contained token types: SAML and JWT.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1214630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smtClean="0"/>
              <a:t>“The </a:t>
            </a:r>
            <a:r>
              <a:rPr lang="en-US" sz="3200" dirty="0"/>
              <a:t>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r>
              <a:rPr lang="en-US" sz="3200" dirty="0" smtClean="0"/>
              <a: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17</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2300007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SAML 2.0 Tokens</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19</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t>
            </a:r>
            <a:r>
              <a:rPr lang="en-AU" sz="6000" smtClean="0"/>
              <a:t>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smtClean="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Issuer&gt;http://sts.cloudready.ms/adfs/services/trust&lt;/Issuer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a:solidFill>
                  <a:schemeClr val="bg2">
                    <a:lumMod val="85000"/>
                  </a:schemeClr>
                </a:solidFill>
                <a:latin typeface="Consolas" panose="020B0609020204030204" pitchFamily="49" charset="0"/>
                <a:cs typeface="Consolas" panose="020B0609020204030204" pitchFamily="49" charset="0"/>
              </a:rPr>
              <a:t>ds:CanonicalizationMethod Algorithm="http://www.w3.org/2001/10/xml-exc-c14n#"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a:t>
            </a:r>
            <a:r>
              <a:rPr lang="en-AU" sz="1200" dirty="0" smtClean="0">
                <a:solidFill>
                  <a:schemeClr val="bg2">
                    <a:lumMod val="85000"/>
                  </a:schemeClr>
                </a:solidFill>
                <a:latin typeface="Consolas" panose="020B0609020204030204" pitchFamily="49" charset="0"/>
                <a:cs typeface="Consolas" panose="020B0609020204030204" pitchFamily="49" charset="0"/>
              </a:rPr>
              <a:t>www.w3.org/2001/10/xml-exc-c14n</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smtClean="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latin typeface="Consolas" panose="020B0609020204030204" pitchFamily="49" charset="0"/>
                <a:cs typeface="Consolas" panose="020B0609020204030204" pitchFamily="49" charset="0"/>
              </a:rPr>
              <a:t>            &lt;</a:t>
            </a:r>
            <a:r>
              <a:rPr lang="en-AU" sz="1200" dirty="0" err="1" smtClean="0">
                <a:latin typeface="Consolas" panose="020B0609020204030204" pitchFamily="49" charset="0"/>
                <a:cs typeface="Consolas" panose="020B0609020204030204" pitchFamily="49" charset="0"/>
              </a:rPr>
              <a:t>ds:SignatureValue</a:t>
            </a:r>
            <a:r>
              <a:rPr lang="en-AU" sz="1200" dirty="0" smtClean="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smtClean="0">
                <a:latin typeface="Consolas" panose="020B0609020204030204" pitchFamily="49" charset="0"/>
                <a:cs typeface="Consolas" panose="020B0609020204030204" pitchFamily="49" charset="0"/>
              </a:rPr>
              <a:t>&gt;</a:t>
            </a:r>
          </a:p>
          <a:p>
            <a:r>
              <a:rPr lang="en-AU" sz="1200" dirty="0" smtClean="0">
                <a:latin typeface="Consolas" panose="020B0609020204030204" pitchFamily="49" charset="0"/>
                <a:cs typeface="Consolas" panose="020B0609020204030204" pitchFamily="49" charset="0"/>
              </a:rPr>
              <a:t>        ...</a:t>
            </a:r>
            <a:endParaRPr lang="en-AU" sz="1200" dirty="0" smtClean="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20</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smtClean="0">
                <a:latin typeface="Consolas" panose="020B0609020204030204" pitchFamily="49" charset="0"/>
                <a:cs typeface="Consolas" panose="020B0609020204030204" pitchFamily="49" charset="0"/>
              </a:rPr>
              <a:t>        ...</a:t>
            </a:r>
          </a:p>
          <a:p>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Subject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smtClean="0">
                <a:solidFill>
                  <a:schemeClr val="bg2">
                    <a:lumMod val="85000"/>
                  </a:schemeClr>
                </a:solidFill>
                <a:latin typeface="Consolas" panose="020B0609020204030204" pitchFamily="49" charset="0"/>
                <a:cs typeface="Consolas" panose="020B0609020204030204" pitchFamily="49" charset="0"/>
              </a:rPr>
              <a: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smtClean="0">
                <a:latin typeface="Consolas" panose="020B0609020204030204" pitchFamily="49" charset="0"/>
                <a:cs typeface="Consolas" panose="020B0609020204030204" pitchFamily="49" charset="0"/>
              </a:rPr>
              <a:t>&gt;&lt;</a:t>
            </a:r>
            <a:r>
              <a:rPr lang="en-AU" sz="1200" dirty="0">
                <a:latin typeface="Consolas" panose="020B0609020204030204" pitchFamily="49" charset="0"/>
                <a:cs typeface="Consolas" panose="020B0609020204030204" pitchFamily="49" charset="0"/>
              </a:rPr>
              <a: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Conditions</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a:latin typeface="Consolas" panose="020B0609020204030204" pitchFamily="49" charset="0"/>
                <a:cs typeface="Consolas" panose="020B0609020204030204" pitchFamily="49" charset="0"/>
              </a:rPr>
              <a:t>Attribute</a:t>
            </a:r>
            <a:r>
              <a:rPr lang="en-AU" sz="1200" dirty="0" smtClean="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smtClean="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smtClean="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smtClean="0">
                <a:solidFill>
                  <a:schemeClr val="bg2">
                    <a:lumMod val="85000"/>
                  </a:schemeClr>
                </a:solidFill>
                <a:latin typeface="Consolas" panose="020B0609020204030204" pitchFamily="49" charset="0"/>
                <a:cs typeface="Consolas" panose="020B0609020204030204" pitchFamily="49" charset="0"/>
              </a:rPr>
              <a:t>   &lt;/</a:t>
            </a:r>
            <a:r>
              <a:rPr lang="en-AU" sz="1200" dirty="0">
                <a:solidFill>
                  <a:schemeClr val="bg2">
                    <a:lumMod val="85000"/>
                  </a:schemeClr>
                </a:solidFill>
                <a:latin typeface="Consolas" panose="020B0609020204030204" pitchFamily="49" charset="0"/>
                <a:cs typeface="Consolas" panose="020B0609020204030204" pitchFamily="49" charset="0"/>
              </a:rPr>
              <a:t>Assertion</a:t>
            </a:r>
            <a:r>
              <a:rPr lang="en-AU" sz="1200" dirty="0" smtClean="0">
                <a:solidFill>
                  <a:schemeClr val="bg2">
                    <a:lumMod val="85000"/>
                  </a:schemeClr>
                </a:solidFill>
                <a:latin typeface="Consolas" panose="020B0609020204030204" pitchFamily="49" charset="0"/>
                <a:cs typeface="Consolas" panose="020B0609020204030204" pitchFamily="49" charset="0"/>
              </a:rPr>
              <a:t>&gt;</a:t>
            </a:r>
          </a:p>
          <a:p>
            <a:r>
              <a:rPr lang="en-AU" sz="1200" dirty="0" smtClean="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smtClean="0">
                <a:solidFill>
                  <a:schemeClr val="bg2">
                    <a:lumMod val="85000"/>
                  </a:schemeClr>
                </a:solidFill>
                <a:latin typeface="Consolas" panose="020B0609020204030204" pitchFamily="49" charset="0"/>
                <a:cs typeface="Consolas" panose="020B0609020204030204" pitchFamily="49" charset="0"/>
              </a:rPr>
              <a:t>&gt;</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smtClean="0"/>
              <a:t>“JSON </a:t>
            </a:r>
            <a:r>
              <a:rPr lang="en-US" sz="3200" spc="-100" dirty="0"/>
              <a:t>Web Token (JWT) is an open standard </a:t>
            </a:r>
            <a:r>
              <a:rPr lang="en-US" sz="3200" spc="-100" dirty="0" smtClean="0"/>
              <a:t>that </a:t>
            </a:r>
            <a:r>
              <a:rPr lang="en-US" sz="3200" spc="-100" dirty="0"/>
              <a:t>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r>
              <a:rPr lang="en-US" sz="3200" spc="-100" dirty="0" smtClean="0"/>
              <a: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smtClean="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smtClean="0">
                <a:latin typeface="Consolas" panose="020B0609020204030204" pitchFamily="49" charset="0"/>
                <a:cs typeface="Consolas" panose="020B0609020204030204" pitchFamily="49" charset="0"/>
              </a:rPr>
              <a:t>.</a:t>
            </a:r>
            <a:r>
              <a:rPr lang="en-AU" sz="2000" dirty="0" smtClean="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smtClean="0">
                <a:latin typeface="Consolas" panose="020B0609020204030204" pitchFamily="49" charset="0"/>
                <a:cs typeface="Consolas" panose="020B0609020204030204" pitchFamily="49" charset="0"/>
              </a:rPr>
              <a:t>.</a:t>
            </a:r>
            <a:r>
              <a:rPr lang="en-AU" sz="2000" dirty="0" smtClean="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endParaRPr lang="en-AU" sz="2000" dirty="0">
              <a:solidFill>
                <a:schemeClr val="accent1">
                  <a:lumMod val="60000"/>
                  <a:lumOff val="40000"/>
                </a:schemeClr>
              </a:solidFill>
              <a:latin typeface="Consolas" panose="020B0609020204030204" pitchFamily="49" charset="0"/>
              <a:cs typeface="Consolas" panose="020B0609020204030204" pitchFamily="49" charset="0"/>
            </a:endParaRP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smtClean="0"/>
              <a:t>Base-64 encoded header</a:t>
            </a:r>
            <a:endParaRPr lang="en-AU" sz="1800" dirty="0"/>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smtClean="0"/>
              <a:t>Signature | Hash of: header + . + payload</a:t>
            </a:r>
            <a:endParaRPr lang="en-AU" sz="1800" dirty="0"/>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smtClean="0"/>
              <a:t>Base-64</a:t>
            </a:r>
          </a:p>
          <a:p>
            <a:r>
              <a:rPr lang="en-AU" sz="1800" dirty="0" smtClean="0"/>
              <a:t>encoded</a:t>
            </a:r>
          </a:p>
          <a:p>
            <a:r>
              <a:rPr lang="en-AU" sz="1800" dirty="0" smtClean="0"/>
              <a:t>payload</a:t>
            </a:r>
            <a:endParaRPr lang="en-AU" sz="1800" dirty="0"/>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r>
              <a:rPr lang="en-AU" sz="2400" dirty="0" smtClean="0">
                <a:latin typeface="Consolas" panose="020B0609020204030204" pitchFamily="49" charset="0"/>
                <a:cs typeface="Consolas" panose="020B0609020204030204" pitchFamily="49" charset="0"/>
              </a:rPr>
              <a:t>"}</a:t>
            </a:r>
            <a:r>
              <a:rPr lang="en-AU" sz="2400" dirty="0">
                <a:latin typeface="Consolas" panose="020B0609020204030204" pitchFamily="49" charset="0"/>
                <a:cs typeface="Consolas" panose="020B0609020204030204" pitchFamily="49" charset="0"/>
              </a:rPr>
              <a:t/>
            </a:r>
            <a:br>
              <a:rPr lang="en-AU" sz="2400" dirty="0">
                <a:latin typeface="Consolas" panose="020B0609020204030204" pitchFamily="49" charset="0"/>
                <a:cs typeface="Consolas" panose="020B0609020204030204" pitchFamily="49" charset="0"/>
              </a:rPr>
            </a:br>
            <a:r>
              <a:rPr lang="en-AU" sz="2400" dirty="0" smtClean="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smtClean="0">
                <a:latin typeface="Consolas" panose="020B0609020204030204" pitchFamily="49" charset="0"/>
                <a:cs typeface="Consolas" panose="020B0609020204030204" pitchFamily="49" charset="0"/>
              </a:rPr>
              <a:t>":</a:t>
            </a:r>
            <a:r>
              <a:rPr lang="en-AU" sz="2400" dirty="0">
                <a:latin typeface="Consolas" panose="020B0609020204030204" pitchFamily="49" charset="0"/>
                <a:cs typeface="Consolas" panose="020B0609020204030204" pitchFamily="49" charset="0"/>
              </a:rPr>
              <a:t>"</a:t>
            </a:r>
            <a:r>
              <a:rPr lang="en-AU" sz="2400" dirty="0" smtClean="0">
                <a:latin typeface="Consolas" panose="020B0609020204030204" pitchFamily="49" charset="0"/>
                <a:cs typeface="Consolas" panose="020B0609020204030204" pitchFamily="49" charset="0"/>
              </a:rPr>
              <a:t>password",</a:t>
            </a:r>
            <a:r>
              <a:rPr lang="en-AU" sz="2400" dirty="0">
                <a:latin typeface="Consolas" panose="020B0609020204030204" pitchFamily="49" charset="0"/>
                <a:cs typeface="Consolas" panose="020B0609020204030204" pitchFamily="49" charset="0"/>
              </a:rPr>
              <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r>
              <a:rPr lang="en-AU" sz="2400" dirty="0" smtClean="0">
                <a:latin typeface="Consolas" panose="020B0609020204030204" pitchFamily="49" charset="0"/>
                <a:cs typeface="Consolas" panose="020B0609020204030204" pitchFamily="49" charset="0"/>
              </a:rPr>
              <a:t>"}</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smtClean="0"/>
                <a:t>Type</a:t>
              </a:r>
              <a:endParaRPr lang="en-AU" dirty="0"/>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smtClean="0"/>
                <a:t>Hashing algorithm</a:t>
              </a:r>
              <a:endParaRPr lang="en-AU" dirty="0"/>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smtClean="0"/>
                <a:t>X509 thumbprint</a:t>
              </a:r>
              <a:endParaRPr lang="en-AU" dirty="0"/>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smtClean="0"/>
                <a:t>Audience</a:t>
              </a:r>
              <a:endParaRPr lang="en-AU" dirty="0"/>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smtClean="0"/>
                <a:t>Issuer</a:t>
              </a:r>
              <a:endParaRPr lang="en-AU" dirty="0"/>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smtClean="0"/>
                <a:t>Issued at</a:t>
              </a:r>
              <a:endParaRPr lang="en-AU" dirty="0"/>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smtClean="0"/>
                <a:t>Expiration time</a:t>
              </a:r>
              <a:endParaRPr lang="en-AU" dirty="0"/>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smtClean="0"/>
                <a:t>Private claims</a:t>
              </a:r>
              <a:endParaRPr lang="en-AU" dirty="0"/>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smtClean="0"/>
                <a:t>Public claims</a:t>
              </a:r>
              <a:endParaRPr lang="en-AU" dirty="0"/>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(standards)?</a:t>
            </a:r>
            <a:endParaRPr lang="en-AU" dirty="0"/>
          </a:p>
        </p:txBody>
      </p:sp>
      <p:sp>
        <p:nvSpPr>
          <p:cNvPr id="3" name="Text Placeholder 2"/>
          <p:cNvSpPr>
            <a:spLocks noGrp="1"/>
          </p:cNvSpPr>
          <p:nvPr>
            <p:ph type="body" idx="1"/>
          </p:nvPr>
        </p:nvSpPr>
        <p:spPr/>
        <p:txBody>
          <a:bodyPr/>
          <a:lstStyle/>
          <a:p>
            <a:r>
              <a:rPr lang="en-US" b="1" dirty="0" err="1" smtClean="0"/>
              <a:t>Auth</a:t>
            </a:r>
            <a:r>
              <a:rPr lang="en-US" b="1" dirty="0" smtClean="0"/>
              <a:t> Protocols:</a:t>
            </a:r>
            <a:r>
              <a:rPr lang="en-US" dirty="0" smtClean="0"/>
              <a:t> </a:t>
            </a:r>
            <a:r>
              <a:rPr lang="en-AU" dirty="0"/>
              <a:t>Tokens are one thing, but what should be in them and how are they securely passed around? Standards are even more important here…</a:t>
            </a: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3735140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AU" dirty="0" smtClean="0"/>
              <a:t>Authentication Protocol History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smtClean="0"/>
              <a:t>https://sts.cloudready.ms/adfs/ls/?</a:t>
            </a:r>
            <a:r>
              <a:rPr lang="en-US" sz="2400" dirty="0" smtClean="0">
                <a:effectLst>
                  <a:glow rad="228600">
                    <a:schemeClr val="accent6">
                      <a:satMod val="175000"/>
                      <a:alpha val="40000"/>
                    </a:schemeClr>
                  </a:glow>
                </a:effectLst>
              </a:rPr>
              <a:t>wa=wsignin1.0</a:t>
            </a:r>
            <a:r>
              <a:rPr lang="en-US" sz="2400" dirty="0" smtClean="0"/>
              <a:t>&amp;</a:t>
            </a:r>
            <a:r>
              <a:rPr lang="en-US" sz="2400" dirty="0" smtClean="0">
                <a:effectLst>
                  <a:glow rad="228600">
                    <a:schemeClr val="accent5">
                      <a:satMod val="175000"/>
                      <a:alpha val="40000"/>
                    </a:schemeClr>
                  </a:glow>
                </a:effectLst>
              </a:rPr>
              <a:t>wtrealm=https%3a%2f%2fclaimsweb.cloudready.ms</a:t>
            </a:r>
            <a:r>
              <a:rPr lang="en-US" sz="2400" dirty="0" smtClean="0"/>
              <a:t>&amp;</a:t>
            </a:r>
            <a:r>
              <a:rPr lang="en-US" sz="2400" dirty="0" smtClean="0">
                <a:effectLst>
                  <a:glow rad="228600">
                    <a:schemeClr val="accent3">
                      <a:satMod val="175000"/>
                      <a:alpha val="40000"/>
                    </a:schemeClr>
                  </a:glow>
                </a:effectLst>
              </a:rPr>
              <a:t>wctx=rm%3d0%26id%3dpassive%26ru%3d%252f</a:t>
            </a:r>
            <a:r>
              <a:rPr lang="en-US" sz="2400" dirty="0" smtClean="0"/>
              <a:t>&amp;</a:t>
            </a:r>
            <a:r>
              <a:rPr lang="en-US" sz="2400" dirty="0" smtClean="0">
                <a:effectLst>
                  <a:glow rad="228600">
                    <a:schemeClr val="accent2">
                      <a:satMod val="175000"/>
                      <a:alpha val="40000"/>
                    </a:schemeClr>
                  </a:glow>
                </a:effectLst>
              </a:rPr>
              <a:t>wct=2014-10-21T22%3a15%3a42Z</a:t>
            </a:r>
          </a:p>
          <a:p>
            <a:pPr marL="0" indent="0" fontAlgn="base">
              <a:buNone/>
            </a:pPr>
            <a:endParaRPr lang="en-US" sz="2400" dirty="0" smtClean="0"/>
          </a:p>
          <a:p>
            <a:pPr fontAlgn="base"/>
            <a:r>
              <a:rPr lang="en-US" sz="2400" dirty="0"/>
              <a:t> </a:t>
            </a:r>
            <a:r>
              <a:rPr lang="en-US" sz="2400" dirty="0" err="1">
                <a:effectLst>
                  <a:glow rad="228600">
                    <a:schemeClr val="accent6">
                      <a:satMod val="175000"/>
                      <a:alpha val="40000"/>
                    </a:schemeClr>
                  </a:glow>
                </a:effectLst>
              </a:rPr>
              <a:t>w</a:t>
            </a:r>
            <a:r>
              <a:rPr lang="en-US" sz="2400" dirty="0" err="1" smtClean="0">
                <a:effectLst>
                  <a:glow rad="228600">
                    <a:schemeClr val="accent6">
                      <a:satMod val="175000"/>
                      <a:alpha val="40000"/>
                    </a:schemeClr>
                  </a:glow>
                </a:effectLst>
              </a:rPr>
              <a:t>a</a:t>
            </a:r>
            <a:r>
              <a:rPr lang="en-US" sz="2400" dirty="0" smtClean="0">
                <a:effectLst>
                  <a:glow rad="228600">
                    <a:schemeClr val="accent6">
                      <a:satMod val="175000"/>
                      <a:alpha val="40000"/>
                    </a:schemeClr>
                  </a:glow>
                </a:effectLst>
              </a:rPr>
              <a:t>=signin1.0</a:t>
            </a:r>
            <a:r>
              <a:rPr lang="en-US" sz="2400" dirty="0" smtClean="0"/>
              <a:t>: Invoke a login for the user</a:t>
            </a:r>
          </a:p>
          <a:p>
            <a:pPr fontAlgn="base"/>
            <a:r>
              <a:rPr lang="en-US" sz="2400" dirty="0" smtClean="0"/>
              <a:t> </a:t>
            </a:r>
            <a:r>
              <a:rPr lang="en-US" sz="2400" dirty="0" err="1">
                <a:effectLst>
                  <a:glow rad="228600">
                    <a:schemeClr val="accent5">
                      <a:satMod val="175000"/>
                      <a:alpha val="40000"/>
                    </a:schemeClr>
                  </a:glow>
                </a:effectLst>
              </a:rPr>
              <a:t>w</a:t>
            </a:r>
            <a:r>
              <a:rPr lang="en-US" sz="2400" dirty="0" err="1" smtClean="0">
                <a:effectLst>
                  <a:glow rad="228600">
                    <a:schemeClr val="accent5">
                      <a:satMod val="175000"/>
                      <a:alpha val="40000"/>
                    </a:schemeClr>
                  </a:glow>
                </a:effectLst>
              </a:rPr>
              <a:t>trealm</a:t>
            </a:r>
            <a:r>
              <a:rPr lang="en-US" sz="2400" dirty="0" smtClean="0"/>
              <a:t>: What application the user is logging in for</a:t>
            </a:r>
          </a:p>
          <a:p>
            <a:pPr fontAlgn="base"/>
            <a:r>
              <a:rPr lang="en-US" sz="2400" dirty="0" smtClean="0"/>
              <a:t> </a:t>
            </a:r>
            <a:r>
              <a:rPr lang="en-US" sz="2400" dirty="0" err="1">
                <a:effectLst>
                  <a:glow rad="228600">
                    <a:schemeClr val="accent3">
                      <a:satMod val="175000"/>
                      <a:alpha val="40000"/>
                    </a:schemeClr>
                  </a:glow>
                </a:effectLst>
              </a:rPr>
              <a:t>w</a:t>
            </a:r>
            <a:r>
              <a:rPr lang="en-US" sz="2400" dirty="0" err="1" smtClean="0">
                <a:effectLst>
                  <a:glow rad="228600">
                    <a:schemeClr val="accent3">
                      <a:satMod val="175000"/>
                      <a:alpha val="40000"/>
                    </a:schemeClr>
                  </a:glow>
                </a:effectLst>
              </a:rPr>
              <a:t>ctx</a:t>
            </a:r>
            <a:r>
              <a:rPr lang="en-US" sz="2400" dirty="0" smtClean="0"/>
              <a:t>: Session data that the application wants sent back to it</a:t>
            </a:r>
          </a:p>
          <a:p>
            <a:pPr fontAlgn="base"/>
            <a:r>
              <a:rPr lang="en-US" sz="2400" dirty="0"/>
              <a:t> </a:t>
            </a:r>
            <a:r>
              <a:rPr lang="en-US" sz="2400" dirty="0" err="1" smtClean="0">
                <a:effectLst>
                  <a:glow rad="228600">
                    <a:schemeClr val="accent2">
                      <a:satMod val="175000"/>
                      <a:alpha val="40000"/>
                    </a:schemeClr>
                  </a:glow>
                </a:effectLst>
              </a:rPr>
              <a:t>wct</a:t>
            </a:r>
            <a:r>
              <a:rPr lang="en-US" sz="2400" dirty="0" smtClean="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219241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smtClean="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smtClean="0"/>
              <a:t>&amp;</a:t>
            </a:r>
            <a:r>
              <a:rPr lang="en-US" sz="1400" dirty="0" smtClean="0">
                <a:effectLst>
                  <a:glow rad="228600">
                    <a:schemeClr val="accent3">
                      <a:satMod val="175000"/>
                      <a:alpha val="40000"/>
                    </a:schemeClr>
                  </a:glow>
                </a:effectLst>
              </a:rPr>
              <a:t>RelayState=cookie%3A29002348</a:t>
            </a:r>
            <a:r>
              <a:rPr lang="en-US" sz="1400" dirty="0" smtClean="0"/>
              <a:t>&amp;</a:t>
            </a:r>
            <a:r>
              <a:rPr lang="en-US" sz="1400" dirty="0" smtClean="0">
                <a:effectLst>
                  <a:glow rad="228600">
                    <a:schemeClr val="accent1">
                      <a:satMod val="175000"/>
                      <a:alpha val="40000"/>
                    </a:schemeClr>
                  </a:glow>
                </a:effectLst>
              </a:rPr>
              <a:t>SigAlg=http%3A%2F%2Fwww.w3.org%2F2000%2F09%2Fxmldsig%23rsa-sha1</a:t>
            </a:r>
            <a:r>
              <a:rPr lang="en-US" sz="1400" dirty="0" smtClean="0"/>
              <a:t>&amp;</a:t>
            </a:r>
            <a:r>
              <a:rPr lang="en-US" sz="1400" dirty="0" smtClean="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smtClean="0"/>
              <a:t> </a:t>
            </a:r>
            <a:r>
              <a:rPr lang="en-US" sz="2400" dirty="0" err="1" smtClean="0">
                <a:effectLst>
                  <a:glow rad="228600">
                    <a:schemeClr val="accent5">
                      <a:satMod val="175000"/>
                      <a:alpha val="40000"/>
                    </a:schemeClr>
                  </a:glow>
                </a:effectLst>
              </a:rPr>
              <a:t>SAMLRequest</a:t>
            </a:r>
            <a:r>
              <a:rPr lang="en-US" sz="2400" dirty="0" smtClean="0"/>
              <a:t>: Base64-encoded SAML (XML) </a:t>
            </a:r>
            <a:r>
              <a:rPr lang="en-US" sz="2400" dirty="0" err="1" smtClean="0"/>
              <a:t>auth</a:t>
            </a:r>
            <a:r>
              <a:rPr lang="en-US" sz="2400" dirty="0" smtClean="0"/>
              <a:t> request</a:t>
            </a:r>
          </a:p>
          <a:p>
            <a:pPr fontAlgn="base"/>
            <a:r>
              <a:rPr lang="en-US" sz="2400" dirty="0" smtClean="0"/>
              <a:t> </a:t>
            </a:r>
            <a:r>
              <a:rPr lang="en-US" sz="2400" dirty="0" err="1" smtClean="0">
                <a:effectLst>
                  <a:glow rad="228600">
                    <a:schemeClr val="accent3">
                      <a:satMod val="175000"/>
                      <a:alpha val="40000"/>
                    </a:schemeClr>
                  </a:glow>
                </a:effectLst>
              </a:rPr>
              <a:t>RelayState</a:t>
            </a:r>
            <a:r>
              <a:rPr lang="en-US" sz="2400" dirty="0" smtClean="0"/>
              <a:t>: </a:t>
            </a:r>
            <a:r>
              <a:rPr lang="en-US" sz="2400" dirty="0"/>
              <a:t> Session data that the application wants sent back to it</a:t>
            </a:r>
            <a:endParaRPr lang="en-US" sz="2400" dirty="0" smtClean="0"/>
          </a:p>
          <a:p>
            <a:pPr fontAlgn="base"/>
            <a:r>
              <a:rPr lang="en-US" sz="2400" dirty="0" smtClean="0"/>
              <a:t> </a:t>
            </a:r>
            <a:r>
              <a:rPr lang="en-US" sz="2400" dirty="0" err="1" smtClean="0">
                <a:effectLst>
                  <a:glow rad="228600">
                    <a:schemeClr val="accent1">
                      <a:satMod val="175000"/>
                      <a:alpha val="40000"/>
                    </a:schemeClr>
                  </a:glow>
                </a:effectLst>
              </a:rPr>
              <a:t>SigAlg</a:t>
            </a:r>
            <a:r>
              <a:rPr lang="en-US" sz="2400" dirty="0" smtClean="0"/>
              <a:t>:</a:t>
            </a:r>
            <a:r>
              <a:rPr lang="en-US" sz="2400" dirty="0"/>
              <a:t> Which signature algorithm was used to sign the request</a:t>
            </a:r>
            <a:endParaRPr lang="en-US" sz="2400" dirty="0" smtClean="0"/>
          </a:p>
          <a:p>
            <a:pPr fontAlgn="base"/>
            <a:r>
              <a:rPr lang="en-US" sz="2400" dirty="0"/>
              <a:t> </a:t>
            </a:r>
            <a:r>
              <a:rPr lang="en-US" sz="2400" dirty="0" smtClean="0">
                <a:effectLst>
                  <a:glow rad="228600">
                    <a:schemeClr val="accent2">
                      <a:satMod val="175000"/>
                      <a:alpha val="40000"/>
                    </a:schemeClr>
                  </a:glow>
                </a:effectLst>
              </a:rPr>
              <a:t>Signature</a:t>
            </a:r>
            <a:r>
              <a:rPr lang="en-US" sz="2400" dirty="0" smtClean="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373864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r>
              <a:rPr lang="en-US" sz="2400" dirty="0"/>
              <a:t>&amp;</a:t>
            </a:r>
            <a:r>
              <a:rPr lang="en-US" sz="2400" dirty="0">
                <a:effectLst>
                  <a:glow rad="228600">
                    <a:schemeClr val="accent5">
                      <a:satMod val="175000"/>
                      <a:alpha val="40000"/>
                    </a:schemeClr>
                  </a:glow>
                </a:effectLst>
              </a:rPr>
              <a:t>client_id=3fb2a37f-4ced-409c-937c-dddd776f4dfd</a:t>
            </a:r>
            <a:r>
              <a:rPr lang="en-US" sz="2400" dirty="0"/>
              <a:t>&amp;</a:t>
            </a:r>
            <a:r>
              <a:rPr lang="en-US" sz="2400" dirty="0">
                <a:effectLst>
                  <a:glow rad="228600">
                    <a:schemeClr val="accent2">
                      <a:satMod val="175000"/>
                      <a:alpha val="40000"/>
                    </a:schemeClr>
                  </a:glow>
                </a:effectLst>
              </a:rPr>
              <a:t>redirect_uri=https://</a:t>
            </a:r>
            <a:r>
              <a:rPr lang="en-US" sz="2400" dirty="0" smtClean="0">
                <a:effectLst>
                  <a:glow rad="228600">
                    <a:schemeClr val="accent2">
                      <a:satMod val="175000"/>
                      <a:alpha val="40000"/>
                    </a:schemeClr>
                  </a:glow>
                </a:effectLst>
              </a:rPr>
              <a:t>www.davetestapp.com</a:t>
            </a:r>
          </a:p>
          <a:p>
            <a:pPr marL="0" indent="0" fontAlgn="base">
              <a:buNone/>
            </a:pPr>
            <a:endParaRPr lang="en-US" sz="1400" dirty="0" smtClean="0"/>
          </a:p>
          <a:p>
            <a:pPr marL="0" indent="0" fontAlgn="base">
              <a:buNone/>
            </a:pPr>
            <a:endParaRPr lang="en-US" sz="1400" dirty="0"/>
          </a:p>
          <a:p>
            <a:pPr fontAlgn="base"/>
            <a:r>
              <a:rPr lang="en-US" sz="2400" dirty="0" smtClean="0"/>
              <a:t> </a:t>
            </a:r>
            <a:r>
              <a:rPr lang="en-US" sz="2400" dirty="0" err="1" smtClean="0">
                <a:effectLst>
                  <a:glow rad="228600">
                    <a:schemeClr val="accent6">
                      <a:satMod val="175000"/>
                      <a:alpha val="40000"/>
                    </a:schemeClr>
                  </a:glow>
                </a:effectLst>
              </a:rPr>
              <a:t>response_type</a:t>
            </a:r>
            <a:r>
              <a:rPr lang="en-US" sz="2400" dirty="0" smtClean="0"/>
              <a:t>: Requested type of OAuth response</a:t>
            </a:r>
          </a:p>
          <a:p>
            <a:pPr fontAlgn="base"/>
            <a:r>
              <a:rPr lang="en-US" sz="2400" dirty="0" smtClean="0"/>
              <a:t> </a:t>
            </a:r>
            <a:r>
              <a:rPr lang="en-US" sz="2400" dirty="0" err="1" smtClean="0">
                <a:effectLst>
                  <a:glow rad="228600">
                    <a:schemeClr val="accent5">
                      <a:satMod val="175000"/>
                      <a:alpha val="40000"/>
                    </a:schemeClr>
                  </a:glow>
                </a:effectLst>
              </a:rPr>
              <a:t>client_id</a:t>
            </a:r>
            <a:r>
              <a:rPr lang="en-US" sz="2400" dirty="0" smtClean="0"/>
              <a:t>: </a:t>
            </a:r>
            <a:r>
              <a:rPr lang="en-US" sz="2400" dirty="0"/>
              <a:t> </a:t>
            </a:r>
            <a:r>
              <a:rPr lang="en-US" sz="2400" dirty="0" smtClean="0"/>
              <a:t>ID of the application the user is accessing</a:t>
            </a:r>
          </a:p>
          <a:p>
            <a:pPr fontAlgn="base"/>
            <a:r>
              <a:rPr lang="en-US" sz="2400" dirty="0" smtClean="0"/>
              <a:t> </a:t>
            </a:r>
            <a:r>
              <a:rPr lang="en-US" sz="2400" dirty="0" err="1" smtClean="0">
                <a:effectLst>
                  <a:glow rad="228600">
                    <a:schemeClr val="accent2">
                      <a:satMod val="175000"/>
                      <a:alpha val="40000"/>
                    </a:schemeClr>
                  </a:glow>
                </a:effectLst>
              </a:rPr>
              <a:t>redirect_uri</a:t>
            </a:r>
            <a:r>
              <a:rPr lang="en-US" sz="2400" dirty="0" smtClean="0">
                <a:effectLst>
                  <a:glow rad="228600">
                    <a:schemeClr val="accent2">
                      <a:satMod val="175000"/>
                      <a:alpha val="40000"/>
                    </a:schemeClr>
                  </a:glow>
                </a:effectLst>
              </a:rPr>
              <a:t>:</a:t>
            </a:r>
            <a:r>
              <a:rPr lang="en-US" sz="2400" dirty="0"/>
              <a:t> </a:t>
            </a:r>
            <a:r>
              <a:rPr lang="en-US" sz="2400" dirty="0" smtClean="0"/>
              <a:t>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367249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Agency FB" panose="020B0503020202020204" pitchFamily="34" charset="0"/>
              </a:rPr>
              <a:t>Modern </a:t>
            </a:r>
            <a:r>
              <a:rPr lang="en-US" sz="4400" dirty="0" err="1" smtClean="0">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114955" cy="1631216"/>
          </a:xfrm>
          <a:prstGeom prst="rect">
            <a:avLst/>
          </a:prstGeom>
          <a:noFill/>
        </p:spPr>
        <p:txBody>
          <a:bodyPr wrap="none" rtlCol="0">
            <a:spAutoFit/>
          </a:bodyPr>
          <a:lstStyle/>
          <a:p>
            <a:r>
              <a:rPr lang="en-US" sz="2800" dirty="0" smtClean="0">
                <a:latin typeface="Agency FB" panose="020B0503020202020204" pitchFamily="34" charset="0"/>
              </a:rPr>
              <a:t>What?</a:t>
            </a:r>
          </a:p>
          <a:p>
            <a:pPr marL="342900" indent="-342900">
              <a:buFont typeface="Arial" panose="020B0604020202020204" pitchFamily="34" charset="0"/>
              <a:buChar char="•"/>
            </a:pPr>
            <a:r>
              <a:rPr lang="en-US" sz="1800" dirty="0" smtClean="0"/>
              <a:t>Identity vs </a:t>
            </a:r>
            <a:r>
              <a:rPr lang="en-US" sz="1800" dirty="0" err="1" smtClean="0"/>
              <a:t>authn</a:t>
            </a:r>
            <a:r>
              <a:rPr lang="en-US" sz="1800" dirty="0" smtClean="0"/>
              <a:t> vs </a:t>
            </a:r>
            <a:r>
              <a:rPr lang="en-US" sz="1800" dirty="0" err="1" smtClean="0"/>
              <a:t>authz</a:t>
            </a:r>
            <a:endParaRPr lang="en-US" sz="1800" dirty="0" smtClean="0"/>
          </a:p>
          <a:p>
            <a:pPr marL="342900" indent="-342900">
              <a:buFont typeface="Arial" panose="020B0604020202020204" pitchFamily="34" charset="0"/>
              <a:buChar char="•"/>
            </a:pPr>
            <a:r>
              <a:rPr lang="en-US" sz="1800" dirty="0" smtClean="0"/>
              <a:t>Claims-based </a:t>
            </a:r>
            <a:r>
              <a:rPr lang="en-US" sz="1800" dirty="0" err="1" smtClean="0"/>
              <a:t>auth</a:t>
            </a:r>
            <a:endParaRPr lang="en-US" sz="1800" dirty="0" smtClean="0"/>
          </a:p>
          <a:p>
            <a:pPr marL="342900" indent="-342900">
              <a:buFont typeface="Arial" panose="020B0604020202020204" pitchFamily="34" charset="0"/>
              <a:buChar char="•"/>
            </a:pPr>
            <a:r>
              <a:rPr lang="en-US" sz="1800" dirty="0" smtClean="0"/>
              <a:t>Acronym soup</a:t>
            </a:r>
          </a:p>
          <a:p>
            <a:pPr marL="342900" indent="-342900">
              <a:buFont typeface="Arial" panose="020B0604020202020204" pitchFamily="34" charset="0"/>
              <a:buChar char="•"/>
            </a:pPr>
            <a:r>
              <a:rPr lang="en-US" sz="1800" dirty="0" smtClean="0"/>
              <a:t>Tokens vs passwords</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smtClean="0">
                <a:latin typeface="Agency FB" panose="020B0503020202020204" pitchFamily="34" charset="0"/>
              </a:rPr>
              <a:t>How (standards)?</a:t>
            </a:r>
          </a:p>
          <a:p>
            <a:pPr marL="342900" indent="-342900">
              <a:buFont typeface="Arial" panose="020B0604020202020204" pitchFamily="34" charset="0"/>
              <a:buChar char="•"/>
            </a:pPr>
            <a:r>
              <a:rPr lang="en-US" sz="1800" dirty="0" smtClean="0"/>
              <a:t>Token formats</a:t>
            </a:r>
          </a:p>
          <a:p>
            <a:pPr marL="342900" indent="-342900">
              <a:buFont typeface="Arial" panose="020B0604020202020204" pitchFamily="34" charset="0"/>
              <a:buChar char="•"/>
            </a:pPr>
            <a:r>
              <a:rPr lang="en-US" sz="1800" dirty="0" err="1" smtClean="0"/>
              <a:t>Auth</a:t>
            </a:r>
            <a:r>
              <a:rPr lang="en-US" sz="1800" dirty="0" smtClean="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smtClean="0">
                <a:latin typeface="Agency FB" panose="020B0503020202020204" pitchFamily="34" charset="0"/>
              </a:rPr>
              <a:t>How (</a:t>
            </a:r>
            <a:r>
              <a:rPr lang="en-US" sz="2800" dirty="0">
                <a:latin typeface="Agency FB" panose="020B0503020202020204" pitchFamily="34" charset="0"/>
              </a:rPr>
              <a:t>i</a:t>
            </a:r>
            <a:r>
              <a:rPr lang="en-US" sz="2800" dirty="0" smtClean="0">
                <a:latin typeface="Agency FB" panose="020B0503020202020204" pitchFamily="34" charset="0"/>
              </a:rPr>
              <a:t>mplementation)?</a:t>
            </a:r>
          </a:p>
          <a:p>
            <a:pPr marL="342900" indent="-342900">
              <a:buFont typeface="Arial" panose="020B0604020202020204" pitchFamily="34" charset="0"/>
              <a:buChar char="•"/>
            </a:pPr>
            <a:r>
              <a:rPr lang="en-US" sz="1800" dirty="0" smtClean="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730802"/>
            <a:ext cx="1308802" cy="8402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a:t>
            </a:r>
            <a:endParaRPr lang="en-AU" dirty="0"/>
          </a:p>
        </p:txBody>
      </p:sp>
      <p:sp>
        <p:nvSpPr>
          <p:cNvPr id="3" name="Content Placeholder 2"/>
          <p:cNvSpPr>
            <a:spLocks noGrp="1"/>
          </p:cNvSpPr>
          <p:nvPr>
            <p:ph idx="1"/>
          </p:nvPr>
        </p:nvSpPr>
        <p:spPr/>
        <p:txBody>
          <a:bodyPr/>
          <a:lstStyle/>
          <a:p>
            <a:r>
              <a:rPr lang="en-US" dirty="0" smtClean="0"/>
              <a:t>Simple</a:t>
            </a:r>
          </a:p>
          <a:p>
            <a:r>
              <a:rPr lang="en-US" dirty="0" smtClean="0"/>
              <a:t>Extends OAuth 2</a:t>
            </a:r>
          </a:p>
          <a:p>
            <a:r>
              <a:rPr lang="en-US" dirty="0" smtClean="0"/>
              <a:t>Authentication protocol as well as authorization</a:t>
            </a:r>
          </a:p>
          <a:p>
            <a:r>
              <a:rPr lang="en-US" dirty="0" smtClean="0"/>
              <a:t>Uses JWT as the token type</a:t>
            </a:r>
          </a:p>
          <a:p>
            <a:r>
              <a:rPr lang="en-US" dirty="0" smtClean="0"/>
              <a:t>Supports multiple client types</a:t>
            </a:r>
          </a:p>
          <a:p>
            <a:r>
              <a:rPr lang="en-US" dirty="0" smtClean="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1922708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smtClean="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37010805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32</a:t>
            </a:fld>
            <a:endParaRPr lang="en-AU" dirty="0"/>
          </a:p>
        </p:txBody>
      </p:sp>
      <p:sp>
        <p:nvSpPr>
          <p:cNvPr id="3" name="Title 2"/>
          <p:cNvSpPr>
            <a:spLocks noGrp="1"/>
          </p:cNvSpPr>
          <p:nvPr>
            <p:ph type="title"/>
          </p:nvPr>
        </p:nvSpPr>
        <p:spPr/>
        <p:txBody>
          <a:bodyPr/>
          <a:lstStyle/>
          <a:p>
            <a:r>
              <a:rPr lang="en-US" dirty="0" smtClean="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smtClean="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smtClean="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smtClean="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Relying Parties</a:t>
            </a:r>
            <a:endParaRPr lang="en-AU" dirty="0"/>
          </a:p>
        </p:txBody>
      </p:sp>
      <p:sp>
        <p:nvSpPr>
          <p:cNvPr id="3" name="Content Placeholder 2"/>
          <p:cNvSpPr>
            <a:spLocks noGrp="1"/>
          </p:cNvSpPr>
          <p:nvPr>
            <p:ph idx="1"/>
          </p:nvPr>
        </p:nvSpPr>
        <p:spPr/>
        <p:txBody>
          <a:bodyPr/>
          <a:lstStyle/>
          <a:p>
            <a:r>
              <a:rPr lang="en-US" dirty="0" smtClean="0"/>
              <a:t>OAuth</a:t>
            </a:r>
            <a:r>
              <a:rPr lang="en-US" dirty="0" smtClean="0"/>
              <a:t>2: Client, </a:t>
            </a:r>
            <a:r>
              <a:rPr lang="en-US" dirty="0" smtClean="0"/>
              <a:t>OIDC: </a:t>
            </a:r>
            <a:r>
              <a:rPr lang="en-US" dirty="0" smtClean="0"/>
              <a:t>Relying Party</a:t>
            </a:r>
          </a:p>
          <a:p>
            <a:r>
              <a:rPr lang="en-US" dirty="0" smtClean="0"/>
              <a:t>Registration</a:t>
            </a:r>
          </a:p>
          <a:p>
            <a:r>
              <a:rPr lang="en-US" dirty="0" smtClean="0"/>
              <a:t>Construct request, deal with response</a:t>
            </a:r>
          </a:p>
          <a:p>
            <a:pPr lvl="1"/>
            <a:r>
              <a:rPr lang="en-US" dirty="0"/>
              <a:t>Should verify signature, timestamp &amp; </a:t>
            </a:r>
            <a:r>
              <a:rPr lang="en-US" dirty="0" smtClean="0"/>
              <a:t>lifetime</a:t>
            </a:r>
          </a:p>
          <a:p>
            <a:r>
              <a:rPr lang="en-US" dirty="0"/>
              <a:t>Identified by a client id</a:t>
            </a:r>
          </a:p>
          <a:p>
            <a:r>
              <a:rPr lang="en-US" dirty="0" smtClean="0"/>
              <a:t>Confidential vs public clients</a:t>
            </a:r>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AU" dirty="0"/>
          </a:p>
        </p:txBody>
      </p:sp>
      <p:sp>
        <p:nvSpPr>
          <p:cNvPr id="3" name="Content Placeholder 2"/>
          <p:cNvSpPr>
            <a:spLocks noGrp="1"/>
          </p:cNvSpPr>
          <p:nvPr>
            <p:ph idx="1"/>
          </p:nvPr>
        </p:nvSpPr>
        <p:spPr/>
        <p:txBody>
          <a:bodyPr/>
          <a:lstStyle/>
          <a:p>
            <a:r>
              <a:rPr lang="en-AU" dirty="0" smtClean="0"/>
              <a:t>Relying parties need </a:t>
            </a:r>
            <a:r>
              <a:rPr lang="en-AU" dirty="0" smtClean="0"/>
              <a:t>to know metadata</a:t>
            </a:r>
          </a:p>
          <a:p>
            <a:r>
              <a:rPr lang="en-AU" dirty="0" smtClean="0"/>
              <a:t>Discovery (</a:t>
            </a:r>
            <a:r>
              <a:rPr lang="en-AU" sz="3200" dirty="0" smtClean="0">
                <a:latin typeface="Consolas" panose="020B0609020204030204" pitchFamily="49" charset="0"/>
                <a:cs typeface="Consolas" panose="020B0609020204030204" pitchFamily="49" charset="0"/>
              </a:rPr>
              <a:t>.well-known/</a:t>
            </a:r>
            <a:r>
              <a:rPr lang="en-AU" sz="3200" dirty="0" err="1" smtClean="0">
                <a:latin typeface="Consolas" panose="020B0609020204030204" pitchFamily="49" charset="0"/>
                <a:cs typeface="Consolas" panose="020B0609020204030204" pitchFamily="49" charset="0"/>
              </a:rPr>
              <a:t>openid</a:t>
            </a:r>
            <a:r>
              <a:rPr lang="en-AU" sz="3200" dirty="0" smtClean="0">
                <a:latin typeface="Consolas" panose="020B0609020204030204" pitchFamily="49" charset="0"/>
                <a:cs typeface="Consolas" panose="020B0609020204030204" pitchFamily="49" charset="0"/>
              </a:rPr>
              <a:t>-configuration</a:t>
            </a:r>
            <a:r>
              <a:rPr lang="en-AU" dirty="0" smtClean="0"/>
              <a:t>)</a:t>
            </a:r>
          </a:p>
          <a:p>
            <a:pPr lvl="1"/>
            <a:r>
              <a:rPr lang="en-AU" sz="3200" dirty="0" smtClean="0"/>
              <a:t>Issuer</a:t>
            </a:r>
          </a:p>
          <a:p>
            <a:pPr lvl="1"/>
            <a:r>
              <a:rPr lang="en-AU" sz="3200" dirty="0" smtClean="0"/>
              <a:t>Endpoints</a:t>
            </a:r>
          </a:p>
          <a:p>
            <a:pPr lvl="1"/>
            <a:r>
              <a:rPr lang="en-AU" sz="3200" dirty="0" smtClean="0"/>
              <a:t>Signing certificate public key</a:t>
            </a:r>
          </a:p>
          <a:p>
            <a:pPr lvl="1"/>
            <a:r>
              <a:rPr lang="en-AU" sz="3200" dirty="0" smtClean="0"/>
              <a:t>Supported scopes, claim types, token types, etc.</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7928392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Scopes</a:t>
            </a:r>
            <a:endParaRPr lang="en-AU" dirty="0"/>
          </a:p>
        </p:txBody>
      </p:sp>
      <p:sp>
        <p:nvSpPr>
          <p:cNvPr id="3" name="Content Placeholder 2"/>
          <p:cNvSpPr>
            <a:spLocks noGrp="1"/>
          </p:cNvSpPr>
          <p:nvPr>
            <p:ph idx="1"/>
          </p:nvPr>
        </p:nvSpPr>
        <p:spPr/>
        <p:txBody>
          <a:bodyPr/>
          <a:lstStyle/>
          <a:p>
            <a:r>
              <a:rPr lang="en-US" dirty="0" smtClean="0"/>
              <a:t>Tailor authorization</a:t>
            </a:r>
          </a:p>
          <a:p>
            <a:r>
              <a:rPr lang="en-US" dirty="0" smtClean="0"/>
              <a:t>Required vs optional</a:t>
            </a:r>
          </a:p>
          <a:p>
            <a:r>
              <a:rPr lang="en-US" dirty="0" smtClean="0"/>
              <a:t>Consent</a:t>
            </a:r>
          </a:p>
          <a:p>
            <a:r>
              <a:rPr lang="en-US" dirty="0" smtClean="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819212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scopes</a:t>
            </a:r>
            <a:endParaRPr lang="en-AU" dirty="0"/>
          </a:p>
        </p:txBody>
      </p:sp>
      <p:sp>
        <p:nvSpPr>
          <p:cNvPr id="3" name="Content Placeholder 2"/>
          <p:cNvSpPr>
            <a:spLocks noGrp="1"/>
          </p:cNvSpPr>
          <p:nvPr>
            <p:ph idx="1"/>
          </p:nvPr>
        </p:nvSpPr>
        <p:spPr/>
        <p:txBody>
          <a:bodyPr/>
          <a:lstStyle/>
          <a:p>
            <a:r>
              <a:rPr lang="en-US" b="1" dirty="0" err="1" smtClean="0"/>
              <a:t>openid</a:t>
            </a:r>
            <a:endParaRPr lang="en-US" b="1" dirty="0" smtClean="0"/>
          </a:p>
          <a:p>
            <a:r>
              <a:rPr lang="en-US" dirty="0"/>
              <a:t>p</a:t>
            </a:r>
            <a:r>
              <a:rPr lang="en-US" dirty="0" smtClean="0"/>
              <a:t>rofile</a:t>
            </a:r>
          </a:p>
          <a:p>
            <a:r>
              <a:rPr lang="en-US" dirty="0"/>
              <a:t>e</a:t>
            </a:r>
            <a:r>
              <a:rPr lang="en-US" dirty="0" smtClean="0"/>
              <a:t>mail</a:t>
            </a:r>
          </a:p>
          <a:p>
            <a:r>
              <a:rPr lang="en-US" dirty="0"/>
              <a:t>a</a:t>
            </a:r>
            <a:r>
              <a:rPr lang="en-US" dirty="0" smtClean="0"/>
              <a:t>ddress</a:t>
            </a:r>
          </a:p>
          <a:p>
            <a:r>
              <a:rPr lang="en-US" dirty="0" smtClean="0"/>
              <a:t>phone</a:t>
            </a:r>
          </a:p>
          <a:p>
            <a:r>
              <a:rPr lang="en-US" i="1" dirty="0" err="1" smtClean="0"/>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106937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 Tokens</a:t>
            </a:r>
            <a:endParaRPr lang="en-AU" dirty="0"/>
          </a:p>
        </p:txBody>
      </p:sp>
      <p:sp>
        <p:nvSpPr>
          <p:cNvPr id="3" name="Content Placeholder 2"/>
          <p:cNvSpPr>
            <a:spLocks noGrp="1"/>
          </p:cNvSpPr>
          <p:nvPr>
            <p:ph idx="1"/>
          </p:nvPr>
        </p:nvSpPr>
        <p:spPr/>
        <p:txBody>
          <a:bodyPr/>
          <a:lstStyle/>
          <a:p>
            <a:r>
              <a:rPr lang="en-US" sz="2800" dirty="0" err="1" smtClean="0">
                <a:solidFill>
                  <a:schemeClr val="accent3"/>
                </a:solidFill>
                <a:latin typeface="Consolas" panose="020B0609020204030204" pitchFamily="49" charset="0"/>
                <a:cs typeface="Consolas" panose="020B0609020204030204" pitchFamily="49" charset="0"/>
              </a:rPr>
              <a:t>id_token</a:t>
            </a:r>
            <a:r>
              <a:rPr lang="en-US" sz="2800" dirty="0" smtClean="0"/>
              <a:t>: Contains user identity (authentication) {</a:t>
            </a:r>
            <a:r>
              <a:rPr lang="en-US" sz="2800" i="1" dirty="0" smtClean="0"/>
              <a:t>JWT</a:t>
            </a:r>
            <a:r>
              <a:rPr lang="en-US" sz="2800" dirty="0" smtClean="0"/>
              <a:t>}</a:t>
            </a:r>
          </a:p>
          <a:p>
            <a:r>
              <a:rPr lang="en-US" sz="2800" dirty="0" err="1" smtClean="0">
                <a:solidFill>
                  <a:schemeClr val="accent3"/>
                </a:solidFill>
                <a:latin typeface="Consolas" panose="020B0609020204030204" pitchFamily="49" charset="0"/>
                <a:cs typeface="Consolas" panose="020B0609020204030204" pitchFamily="49" charset="0"/>
              </a:rPr>
              <a:t>access_token</a:t>
            </a:r>
            <a:r>
              <a:rPr lang="en-US" sz="2800" dirty="0" smtClean="0"/>
              <a:t>: Represents a level of access to something on behalf of a user or client (authorization) {</a:t>
            </a:r>
            <a:r>
              <a:rPr lang="en-US" sz="2800" i="1" dirty="0" smtClean="0"/>
              <a:t>JWT </a:t>
            </a:r>
            <a:r>
              <a:rPr lang="en-US" sz="2800" dirty="0" smtClean="0"/>
              <a:t>or</a:t>
            </a:r>
            <a:r>
              <a:rPr lang="en-US" sz="2800" i="1" dirty="0" smtClean="0"/>
              <a:t> reference</a:t>
            </a:r>
            <a:r>
              <a:rPr lang="en-US" sz="2800" dirty="0" smtClean="0"/>
              <a:t>}</a:t>
            </a:r>
          </a:p>
          <a:p>
            <a:r>
              <a:rPr lang="en-US" sz="2800" dirty="0" err="1" smtClean="0">
                <a:solidFill>
                  <a:schemeClr val="accent1"/>
                </a:solidFill>
                <a:latin typeface="Consolas" panose="020B0609020204030204" pitchFamily="49" charset="0"/>
                <a:cs typeface="Consolas" panose="020B0609020204030204" pitchFamily="49" charset="0"/>
              </a:rPr>
              <a:t>refresh_token</a:t>
            </a:r>
            <a:r>
              <a:rPr lang="en-US" sz="2800" dirty="0"/>
              <a:t>: </a:t>
            </a:r>
            <a:r>
              <a:rPr lang="en-US" sz="2800" dirty="0" smtClean="0"/>
              <a:t>Used </a:t>
            </a:r>
            <a:r>
              <a:rPr lang="en-US" sz="2800" dirty="0"/>
              <a:t>to obtain a new access token when the current access </a:t>
            </a:r>
            <a:r>
              <a:rPr lang="en-US" sz="2800" dirty="0" smtClean="0"/>
              <a:t>token becomes </a:t>
            </a:r>
            <a:r>
              <a:rPr lang="en-US" sz="2800" dirty="0"/>
              <a:t>invalid or </a:t>
            </a:r>
            <a:r>
              <a:rPr lang="en-US" sz="2800" dirty="0" smtClean="0"/>
              <a:t>expires {</a:t>
            </a:r>
            <a:r>
              <a:rPr lang="en-US" sz="2800" i="1" dirty="0" smtClean="0"/>
              <a:t>reference</a:t>
            </a:r>
            <a:r>
              <a:rPr lang="en-US" sz="2800" dirty="0" smtClean="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a:t>
            </a:r>
            <a:r>
              <a:rPr lang="en-US" sz="2800" dirty="0" smtClean="0"/>
              <a:t>code; a </a:t>
            </a:r>
            <a:r>
              <a:rPr lang="en-US" sz="2800" dirty="0"/>
              <a:t>short-lived code that is exchanged </a:t>
            </a:r>
            <a:r>
              <a:rPr lang="en-US" sz="2800" dirty="0" smtClean="0"/>
              <a:t>for other </a:t>
            </a:r>
            <a:r>
              <a:rPr lang="en-US" sz="2800" dirty="0" smtClean="0"/>
              <a:t>tokens in some interactions </a:t>
            </a:r>
            <a:r>
              <a:rPr lang="en-US" sz="2800" dirty="0"/>
              <a:t>{</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1471944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OpenID Connect JWT</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smtClean="0">
                <a:solidFill>
                  <a:srgbClr val="008080"/>
                </a:solidFill>
                <a:latin typeface="Consolas" panose="020B0609020204030204" pitchFamily="49" charset="0"/>
                <a:cs typeface="Consolas" panose="020B0609020204030204" pitchFamily="49" charset="0"/>
              </a:rPr>
              <a:t>1311281970</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err="1" smtClean="0">
                <a:solidFill>
                  <a:srgbClr val="333333"/>
                </a:solidFill>
                <a:latin typeface="Consolas" panose="020B0609020204030204" pitchFamily="49" charset="0"/>
                <a:cs typeface="Consolas" panose="020B0609020204030204" pitchFamily="49" charset="0"/>
              </a:rPr>
              <a:t>amr</a:t>
            </a: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 </a:t>
            </a:r>
            <a:r>
              <a:rPr lang="en-AU" sz="2000" dirty="0" smtClean="0">
                <a:solidFill>
                  <a:srgbClr val="333333"/>
                </a:solidFill>
                <a:latin typeface="Consolas" panose="020B0609020204030204" pitchFamily="49" charset="0"/>
                <a:cs typeface="Consolas" panose="020B0609020204030204" pitchFamily="49" charset="0"/>
              </a:rPr>
              <a:t>[</a:t>
            </a:r>
            <a:r>
              <a:rPr lang="en-AU" sz="2000" dirty="0">
                <a:solidFill>
                  <a:srgbClr val="DD1144"/>
                </a:solidFill>
                <a:latin typeface="Consolas" panose="020B0609020204030204" pitchFamily="49" charset="0"/>
                <a:cs typeface="Consolas" panose="020B0609020204030204" pitchFamily="49" charset="0"/>
              </a:rPr>
              <a:t>"</a:t>
            </a:r>
            <a:r>
              <a:rPr lang="en-AU" sz="2000" dirty="0" smtClean="0">
                <a:solidFill>
                  <a:srgbClr val="DD1144"/>
                </a:solidFill>
                <a:latin typeface="Consolas" panose="020B0609020204030204" pitchFamily="49" charset="0"/>
                <a:cs typeface="Consolas" panose="020B0609020204030204" pitchFamily="49" charset="0"/>
              </a:rPr>
              <a:t>password"</a:t>
            </a:r>
            <a:r>
              <a:rPr lang="en-AU" sz="2000" dirty="0" smtClean="0">
                <a:solidFill>
                  <a:srgbClr val="333333"/>
                </a:solidFill>
                <a:latin typeface="Consolas" panose="020B0609020204030204" pitchFamily="49" charset="0"/>
                <a:cs typeface="Consolas" panose="020B0609020204030204" pitchFamily="49" charset="0"/>
              </a:rPr>
              <a:t>],</a:t>
            </a:r>
            <a:endParaRPr lang="en-AU" sz="2000" dirty="0">
              <a:solidFill>
                <a:srgbClr val="333333"/>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smtClean="0">
                <a:solidFill>
                  <a:srgbClr val="008080"/>
                </a:solidFill>
                <a:latin typeface="Consolas" panose="020B0609020204030204" pitchFamily="49" charset="0"/>
                <a:cs typeface="Consolas" panose="020B0609020204030204" pitchFamily="49" charset="0"/>
              </a:rPr>
              <a:t>1311280969</a:t>
            </a:r>
            <a:r>
              <a:rPr lang="en-AU" sz="2000" dirty="0" smtClean="0">
                <a:latin typeface="Consolas" panose="020B0609020204030204" pitchFamily="49" charset="0"/>
                <a:cs typeface="Consolas" panose="020B0609020204030204" pitchFamily="49" charset="0"/>
              </a:rPr>
              <a:t>,</a:t>
            </a:r>
          </a:p>
          <a:p>
            <a:pPr marL="0" indent="0">
              <a:buNone/>
            </a:pPr>
            <a:r>
              <a:rPr lang="en-AU" sz="2000" dirty="0" smtClean="0">
                <a:solidFill>
                  <a:srgbClr val="333333"/>
                </a:solidFill>
                <a:latin typeface="Consolas" panose="020B0609020204030204" pitchFamily="49" charset="0"/>
                <a:cs typeface="Consolas" panose="020B0609020204030204" pitchFamily="49" charset="0"/>
              </a:rPr>
              <a:t>  </a:t>
            </a:r>
            <a:r>
              <a:rPr lang="en-AU" sz="2000" dirty="0">
                <a:solidFill>
                  <a:srgbClr val="333333"/>
                </a:solidFill>
                <a:latin typeface="Consolas" panose="020B0609020204030204" pitchFamily="49" charset="0"/>
                <a:cs typeface="Consolas" panose="020B0609020204030204" pitchFamily="49" charset="0"/>
              </a:rPr>
              <a:t>"</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smtClean="0">
                <a:solidFill>
                  <a:srgbClr val="DD1144"/>
                </a:solidFill>
                <a:latin typeface="Consolas" panose="020B0609020204030204" pitchFamily="49" charset="0"/>
                <a:cs typeface="Consolas" panose="020B0609020204030204" pitchFamily="49" charset="0"/>
              </a:rPr>
              <a:t>"</a:t>
            </a:r>
            <a:r>
              <a:rPr lang="en-AU" sz="2000" dirty="0" smtClean="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r>
              <a:rPr lang="en-US" sz="2000" dirty="0" smtClean="0">
                <a:solidFill>
                  <a:srgbClr val="333333"/>
                </a:solidFill>
                <a:latin typeface="Consolas" panose="020B0609020204030204" pitchFamily="49" charset="0"/>
                <a:cs typeface="Consolas" panose="020B0609020204030204" pitchFamily="49" charset="0"/>
              </a:rPr>
              <a:t> ...</a:t>
            </a:r>
            <a:endParaRPr lang="en-AU" sz="2000" dirty="0" smtClean="0">
              <a:solidFill>
                <a:srgbClr val="008080"/>
              </a:solidFill>
              <a:latin typeface="Consolas" panose="020B0609020204030204" pitchFamily="49" charset="0"/>
              <a:cs typeface="Consolas" panose="020B0609020204030204" pitchFamily="49" charset="0"/>
            </a:endParaRPr>
          </a:p>
          <a:p>
            <a:pPr marL="0" indent="0">
              <a:buNone/>
            </a:pPr>
            <a:r>
              <a:rPr lang="en-AU" sz="2000" dirty="0" smtClean="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smtClean="0"/>
                <a:t>Required</a:t>
              </a:r>
              <a:endParaRPr lang="en-AU" dirty="0"/>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smtClean="0"/>
                <a:t>Optional</a:t>
              </a:r>
              <a:endParaRPr lang="en-AU" dirty="0"/>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smtClean="0"/>
                <a:t>Custom</a:t>
              </a:r>
              <a:endParaRPr lang="en-AU" dirty="0"/>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39</a:t>
            </a:fld>
            <a:endParaRPr lang="en-AU" dirty="0"/>
          </a:p>
        </p:txBody>
      </p:sp>
      <p:sp>
        <p:nvSpPr>
          <p:cNvPr id="3" name="Title 2"/>
          <p:cNvSpPr>
            <a:spLocks noGrp="1"/>
          </p:cNvSpPr>
          <p:nvPr>
            <p:ph type="title"/>
          </p:nvPr>
        </p:nvSpPr>
        <p:spPr/>
        <p:txBody>
          <a:bodyPr/>
          <a:lstStyle/>
          <a:p>
            <a:r>
              <a:rPr lang="en-US" dirty="0" smtClean="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55350" y="2286794"/>
            <a:ext cx="1874232" cy="523220"/>
          </a:xfrm>
          <a:prstGeom prst="rect">
            <a:avLst/>
          </a:prstGeom>
          <a:noFill/>
        </p:spPr>
        <p:txBody>
          <a:bodyPr wrap="none" rtlCol="0">
            <a:spAutoFit/>
          </a:bodyPr>
          <a:lstStyle/>
          <a:p>
            <a:pPr algn="r"/>
            <a:r>
              <a:rPr lang="en-US" sz="2800" dirty="0" smtClean="0">
                <a:latin typeface="Agency FB" panose="020B0503020202020204" pitchFamily="34" charset="0"/>
              </a:rPr>
              <a:t>Token endpoint</a:t>
            </a:r>
            <a:endParaRPr lang="en-AU" sz="2800" dirty="0">
              <a:latin typeface="Agency FB" panose="020B0503020202020204" pitchFamily="34" charset="0"/>
            </a:endParaRPr>
          </a:p>
        </p:txBody>
      </p:sp>
      <p:sp>
        <p:nvSpPr>
          <p:cNvPr id="7" name="TextBox 6"/>
          <p:cNvSpPr txBox="1"/>
          <p:nvPr/>
        </p:nvSpPr>
        <p:spPr>
          <a:xfrm>
            <a:off x="2600950" y="3497095"/>
            <a:ext cx="2728632" cy="523220"/>
          </a:xfrm>
          <a:prstGeom prst="rect">
            <a:avLst/>
          </a:prstGeom>
          <a:noFill/>
        </p:spPr>
        <p:txBody>
          <a:bodyPr wrap="none" rtlCol="0">
            <a:spAutoFit/>
          </a:bodyPr>
          <a:lstStyle/>
          <a:p>
            <a:pPr algn="r"/>
            <a:r>
              <a:rPr lang="en-US" sz="2800" dirty="0" smtClean="0">
                <a:latin typeface="Agency FB" panose="020B0503020202020204" pitchFamily="34" charset="0"/>
              </a:rPr>
              <a:t>Authorization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smtClean="0">
                <a:latin typeface="Agency FB" panose="020B0503020202020204" pitchFamily="34" charset="0"/>
              </a:rPr>
              <a:t>UserInfo</a:t>
            </a:r>
            <a:r>
              <a:rPr lang="en-US" sz="2800" dirty="0" smtClean="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a:t>
            </a:r>
            <a:r>
              <a:rPr lang="en-US" sz="2800" dirty="0" smtClean="0"/>
              <a:t>end-user </a:t>
            </a:r>
            <a:r>
              <a:rPr lang="en-US" sz="2800" dirty="0" smtClean="0"/>
              <a:t>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smtClean="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smtClean="0"/>
              <a:t>and/or </a:t>
            </a:r>
            <a:r>
              <a:rPr lang="en-US" sz="2800" dirty="0" err="1" smtClean="0">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smtClean="0">
                <a:latin typeface="Consolas" panose="020B0609020204030204" pitchFamily="49" charset="0"/>
                <a:cs typeface="Consolas" panose="020B0609020204030204" pitchFamily="49" charset="0"/>
              </a:rPr>
              <a:t>redirect_uri</a:t>
            </a:r>
            <a:r>
              <a:rPr lang="en-US" sz="1800" dirty="0" smtClean="0">
                <a:latin typeface="Consolas" panose="020B0609020204030204" pitchFamily="49" charset="0"/>
                <a:cs typeface="Consolas" panose="020B0609020204030204" pitchFamily="49" charset="0"/>
              </a:rPr>
              <a:t>=https%3A%2F%2Fclient.example.org%2Fcb</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a:t>
            </a:r>
            <a:r>
              <a:rPr lang="en-US" sz="1800" dirty="0" smtClean="0">
                <a:latin typeface="Consolas" panose="020B0609020204030204" pitchFamily="49" charset="0"/>
                <a:cs typeface="Consolas" panose="020B0609020204030204" pitchFamily="49" charset="0"/>
              </a:rPr>
              <a:t>state=af0ifjsldkj</a:t>
            </a: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smtClean="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 Endpoint</a:t>
            </a:r>
            <a:endParaRPr lang="en-AU" dirty="0"/>
          </a:p>
        </p:txBody>
      </p:sp>
      <p:sp>
        <p:nvSpPr>
          <p:cNvPr id="3" name="Content Placeholder 2"/>
          <p:cNvSpPr>
            <a:spLocks noGrp="1"/>
          </p:cNvSpPr>
          <p:nvPr>
            <p:ph idx="1"/>
          </p:nvPr>
        </p:nvSpPr>
        <p:spPr/>
        <p:txBody>
          <a:bodyPr/>
          <a:lstStyle/>
          <a:p>
            <a:r>
              <a:rPr lang="en-US" dirty="0"/>
              <a:t>The Token </a:t>
            </a:r>
            <a:r>
              <a:rPr lang="en-US" dirty="0" smtClean="0"/>
              <a:t>Endpoint performs authentication of a </a:t>
            </a:r>
            <a:r>
              <a:rPr lang="en-US" dirty="0" smtClean="0"/>
              <a:t>relying party and </a:t>
            </a:r>
            <a:r>
              <a:rPr lang="en-US" dirty="0"/>
              <a:t>returns </a:t>
            </a:r>
            <a:r>
              <a:rPr lang="en-US" dirty="0" smtClean="0"/>
              <a:t>tokens</a:t>
            </a:r>
          </a:p>
          <a:p>
            <a:r>
              <a:rPr lang="en-US" dirty="0" smtClean="0"/>
              <a:t>It either exchanges:</a:t>
            </a:r>
          </a:p>
          <a:p>
            <a:pPr lvl="1"/>
            <a:r>
              <a:rPr lang="en-US" dirty="0" smtClean="0"/>
              <a:t>A </a:t>
            </a:r>
            <a:r>
              <a:rPr lang="en-US" dirty="0" smtClean="0">
                <a:solidFill>
                  <a:schemeClr val="accent1"/>
                </a:solidFill>
                <a:latin typeface="Consolas" panose="020B0609020204030204" pitchFamily="49" charset="0"/>
                <a:cs typeface="Consolas" panose="020B0609020204030204" pitchFamily="49" charset="0"/>
              </a:rPr>
              <a:t>code</a:t>
            </a:r>
            <a:r>
              <a:rPr lang="en-US" dirty="0" smtClean="0"/>
              <a:t> for an </a:t>
            </a:r>
            <a:r>
              <a:rPr lang="en-US" dirty="0" err="1" smtClean="0">
                <a:solidFill>
                  <a:schemeClr val="accent3"/>
                </a:solidFill>
                <a:latin typeface="Consolas" panose="020B0609020204030204" pitchFamily="49" charset="0"/>
                <a:cs typeface="Consolas" panose="020B0609020204030204" pitchFamily="49" charset="0"/>
              </a:rPr>
              <a:t>id_token</a:t>
            </a:r>
            <a:r>
              <a:rPr lang="en-US" dirty="0" smtClean="0"/>
              <a:t>, </a:t>
            </a:r>
            <a:r>
              <a:rPr lang="en-US" dirty="0" err="1">
                <a:solidFill>
                  <a:schemeClr val="accent3"/>
                </a:solidFill>
                <a:latin typeface="Consolas" panose="020B0609020204030204" pitchFamily="49" charset="0"/>
                <a:cs typeface="Consolas" panose="020B0609020204030204" pitchFamily="49" charset="0"/>
              </a:rPr>
              <a:t>access_token</a:t>
            </a:r>
            <a:r>
              <a:rPr lang="en-US" dirty="0">
                <a:solidFill>
                  <a:schemeClr val="accent3"/>
                </a:solidFill>
                <a:latin typeface="Consolas" panose="020B0609020204030204" pitchFamily="49" charset="0"/>
                <a:cs typeface="Consolas" panose="020B0609020204030204" pitchFamily="49" charset="0"/>
              </a:rPr>
              <a:t> </a:t>
            </a:r>
            <a:r>
              <a:rPr lang="en-US" dirty="0" smtClean="0"/>
              <a:t>and/or a </a:t>
            </a:r>
            <a:r>
              <a:rPr lang="en-US" dirty="0" err="1" smtClean="0">
                <a:solidFill>
                  <a:schemeClr val="accent1"/>
                </a:solidFill>
                <a:latin typeface="Consolas" panose="020B0609020204030204" pitchFamily="49" charset="0"/>
                <a:cs typeface="Consolas" panose="020B0609020204030204" pitchFamily="49" charset="0"/>
              </a:rPr>
              <a:t>refresh_token</a:t>
            </a:r>
            <a:r>
              <a:rPr lang="en-US" dirty="0" smtClean="0"/>
              <a:t>; or</a:t>
            </a:r>
          </a:p>
          <a:p>
            <a:pPr lvl="1"/>
            <a:r>
              <a:rPr lang="en-US" dirty="0" smtClean="0"/>
              <a:t>A </a:t>
            </a:r>
            <a:r>
              <a:rPr lang="en-US" dirty="0" err="1">
                <a:solidFill>
                  <a:schemeClr val="accent1"/>
                </a:solidFill>
                <a:latin typeface="Consolas" panose="020B0609020204030204" pitchFamily="49" charset="0"/>
                <a:cs typeface="Consolas" panose="020B0609020204030204" pitchFamily="49" charset="0"/>
              </a:rPr>
              <a:t>refresh_token</a:t>
            </a:r>
            <a:r>
              <a:rPr lang="en-US" dirty="0">
                <a:solidFill>
                  <a:schemeClr val="accent1"/>
                </a:solidFill>
                <a:latin typeface="Consolas" panose="020B0609020204030204" pitchFamily="49" charset="0"/>
                <a:cs typeface="Consolas" panose="020B0609020204030204" pitchFamily="49" charset="0"/>
              </a:rPr>
              <a:t> </a:t>
            </a:r>
            <a:r>
              <a:rPr lang="en-US" dirty="0" smtClean="0"/>
              <a:t>for an </a:t>
            </a:r>
            <a:r>
              <a:rPr lang="en-US" dirty="0" err="1" smtClean="0">
                <a:solidFill>
                  <a:schemeClr val="accent3"/>
                </a:solidFill>
                <a:latin typeface="Consolas" panose="020B0609020204030204" pitchFamily="49" charset="0"/>
                <a:cs typeface="Consolas" panose="020B0609020204030204" pitchFamily="49" charset="0"/>
              </a:rPr>
              <a:t>access_token</a:t>
            </a:r>
            <a:r>
              <a:rPr lang="en-US" dirty="0" smtClean="0"/>
              <a:t> (and another </a:t>
            </a:r>
            <a:r>
              <a:rPr lang="en-US" dirty="0" err="1" smtClean="0">
                <a:solidFill>
                  <a:schemeClr val="accent1"/>
                </a:solidFill>
                <a:latin typeface="Consolas" panose="020B0609020204030204" pitchFamily="49" charset="0"/>
                <a:cs typeface="Consolas" panose="020B0609020204030204" pitchFamily="49" charset="0"/>
              </a:rPr>
              <a:t>refresh_token</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19002217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a:t>
            </a:r>
            <a:r>
              <a:rPr lang="en-US" sz="1800" dirty="0" smtClean="0">
                <a:latin typeface="Consolas" panose="020B0609020204030204" pitchFamily="49" charset="0"/>
                <a:cs typeface="Consolas" panose="020B0609020204030204" pitchFamily="49" charset="0"/>
              </a:rPr>
              <a:t>token</a:t>
            </a:r>
            <a:endParaRPr lang="en-US" sz="1800" dirty="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Content-Type</a:t>
            </a:r>
            <a:r>
              <a:rPr lang="en-US" sz="1800" dirty="0">
                <a:latin typeface="Consolas" panose="020B0609020204030204" pitchFamily="49" charset="0"/>
                <a:cs typeface="Consolas" panose="020B0609020204030204" pitchFamily="49" charset="0"/>
              </a:rPr>
              <a:t>: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smtClean="0">
                <a:latin typeface="Consolas" panose="020B0609020204030204" pitchFamily="49" charset="0"/>
                <a:cs typeface="Consolas" panose="020B0609020204030204" pitchFamily="49" charset="0"/>
              </a:rPr>
              <a:t>Authorization</a:t>
            </a:r>
            <a:r>
              <a:rPr lang="en-US" sz="1800" b="1" dirty="0">
                <a:latin typeface="Consolas" panose="020B0609020204030204" pitchFamily="49" charset="0"/>
                <a:cs typeface="Consolas" panose="020B0609020204030204" pitchFamily="49" charset="0"/>
              </a:rPr>
              <a:t>: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grant_type</a:t>
            </a:r>
            <a:r>
              <a:rPr lang="en-US" sz="1800" b="1" dirty="0" smtClean="0">
                <a:latin typeface="Consolas" panose="020B0609020204030204" pitchFamily="49" charset="0"/>
                <a:cs typeface="Consolas" panose="020B0609020204030204" pitchFamily="49" charset="0"/>
              </a:rPr>
              <a:t>=</a:t>
            </a:r>
            <a:r>
              <a:rPr lang="en-US" sz="1800" b="1" dirty="0" err="1" smtClean="0">
                <a:latin typeface="Consolas" panose="020B0609020204030204" pitchFamily="49" charset="0"/>
                <a:cs typeface="Consolas" panose="020B0609020204030204" pitchFamily="49" charset="0"/>
              </a:rPr>
              <a:t>authorization_code</a:t>
            </a:r>
            <a:r>
              <a:rPr lang="en-US" sz="1800" dirty="0" err="1" smtClean="0">
                <a:latin typeface="Consolas" panose="020B0609020204030204" pitchFamily="49" charset="0"/>
                <a:cs typeface="Consolas" panose="020B0609020204030204" pitchFamily="49" charset="0"/>
              </a:rPr>
              <a:t>&amp;</a:t>
            </a:r>
            <a:r>
              <a:rPr lang="en-US" sz="1800" b="1" dirty="0" err="1" smtClean="0">
                <a:latin typeface="Consolas" panose="020B0609020204030204" pitchFamily="49" charset="0"/>
                <a:cs typeface="Consolas" panose="020B0609020204030204" pitchFamily="49" charset="0"/>
              </a:rPr>
              <a:t>code</a:t>
            </a:r>
            <a:r>
              <a:rPr lang="en-US" sz="1800" dirty="0" smtClean="0">
                <a:latin typeface="Consolas" panose="020B0609020204030204" pitchFamily="49" charset="0"/>
                <a:cs typeface="Consolas" panose="020B0609020204030204" pitchFamily="49" charset="0"/>
              </a:rPr>
              <a:t>=SplxlOBeZQQYbYS6WxSbIA</a:t>
            </a:r>
            <a:endParaRPr lang="en-US" sz="1800" dirty="0">
              <a:latin typeface="Consolas" panose="020B0609020204030204" pitchFamily="49" charset="0"/>
              <a:cs typeface="Consolas" panose="020B0609020204030204" pitchFamily="49" charset="0"/>
            </a:endParaRP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Token Endpoint: Refresh token</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43</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a:t>
            </a:r>
            <a:r>
              <a:rPr lang="en-US" sz="1800" dirty="0" smtClean="0">
                <a:latin typeface="Consolas" panose="020B0609020204030204" pitchFamily="49" charset="0"/>
                <a:cs typeface="Consolas" panose="020B0609020204030204" pitchFamily="49" charset="0"/>
              </a:rPr>
              <a:t>token</a:t>
            </a:r>
            <a:endParaRPr lang="en-US" sz="1800" dirty="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Content-Type</a:t>
            </a:r>
            <a:r>
              <a:rPr lang="en-US" sz="1800" dirty="0">
                <a:latin typeface="Consolas" panose="020B0609020204030204" pitchFamily="49" charset="0"/>
                <a:cs typeface="Consolas" panose="020B0609020204030204" pitchFamily="49" charset="0"/>
              </a:rPr>
              <a:t>: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smtClean="0">
                <a:latin typeface="Consolas" panose="020B0609020204030204" pitchFamily="49" charset="0"/>
                <a:cs typeface="Consolas" panose="020B0609020204030204" pitchFamily="49" charset="0"/>
              </a:rPr>
              <a:t>Authorization</a:t>
            </a:r>
            <a:r>
              <a:rPr lang="en-US" sz="1800" b="1" dirty="0">
                <a:latin typeface="Consolas" panose="020B0609020204030204" pitchFamily="49" charset="0"/>
                <a:cs typeface="Consolas" panose="020B0609020204030204" pitchFamily="49" charset="0"/>
              </a:rPr>
              <a:t>: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smtClean="0">
                <a:latin typeface="Consolas" panose="020B0609020204030204" pitchFamily="49" charset="0"/>
                <a:cs typeface="Consolas" panose="020B0609020204030204" pitchFamily="49" charset="0"/>
              </a:rPr>
              <a:t>grant_type</a:t>
            </a:r>
            <a:r>
              <a:rPr lang="en-US" sz="1800" b="1" dirty="0" smtClean="0">
                <a:latin typeface="Consolas" panose="020B0609020204030204" pitchFamily="49" charset="0"/>
                <a:cs typeface="Consolas" panose="020B0609020204030204" pitchFamily="49" charset="0"/>
              </a:rPr>
              <a:t>=</a:t>
            </a:r>
            <a:r>
              <a:rPr lang="en-US" sz="1800" b="1" dirty="0" err="1" smtClean="0">
                <a:latin typeface="Consolas" panose="020B0609020204030204" pitchFamily="49" charset="0"/>
                <a:cs typeface="Consolas" panose="020B0609020204030204" pitchFamily="49" charset="0"/>
              </a:rPr>
              <a:t>refresh_token</a:t>
            </a:r>
            <a:r>
              <a:rPr lang="en-US" sz="1800" dirty="0" err="1" smtClean="0">
                <a:latin typeface="Consolas" panose="020B0609020204030204" pitchFamily="49" charset="0"/>
                <a:cs typeface="Consolas" panose="020B0609020204030204" pitchFamily="49" charset="0"/>
              </a:rPr>
              <a:t>&amp;</a:t>
            </a:r>
            <a:r>
              <a:rPr lang="en-US" sz="1800" b="1" dirty="0" err="1" smtClean="0">
                <a:latin typeface="Consolas" panose="020B0609020204030204" pitchFamily="49" charset="0"/>
                <a:cs typeface="Consolas" panose="020B0609020204030204" pitchFamily="49" charset="0"/>
              </a:rPr>
              <a:t>refresh_token</a:t>
            </a:r>
            <a:r>
              <a:rPr lang="en-US" sz="1800" dirty="0" smtClean="0">
                <a:latin typeface="Consolas" panose="020B0609020204030204" pitchFamily="49" charset="0"/>
                <a:cs typeface="Consolas" panose="020B0609020204030204" pitchFamily="49" charset="0"/>
              </a:rPr>
              <a:t>=8xLOxBtZp8</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smtClean="0">
                <a:latin typeface="Consolas" panose="020B0609020204030204" pitchFamily="49" charset="0"/>
                <a:cs typeface="Consolas" panose="020B0609020204030204" pitchFamily="49" charset="0"/>
              </a:rPr>
              <a:t>&amp;</a:t>
            </a:r>
            <a:r>
              <a:rPr lang="en-US" sz="1800" dirty="0">
                <a:latin typeface="Consolas" panose="020B0609020204030204" pitchFamily="49" charset="0"/>
                <a:cs typeface="Consolas" panose="020B0609020204030204" pitchFamily="49" charset="0"/>
              </a:rPr>
              <a:t>scope=openid%20profile</a:t>
            </a:r>
            <a:endParaRPr lang="en-US" sz="1800" dirty="0" smtClean="0">
              <a:latin typeface="Consolas" panose="020B0609020204030204" pitchFamily="49" charset="0"/>
              <a:cs typeface="Consolas" panose="020B0609020204030204" pitchFamily="49" charset="0"/>
            </a:endParaRP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a:t>
            </a: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smtClean="0">
                <a:solidFill>
                  <a:srgbClr val="800000"/>
                </a:solidFill>
                <a:latin typeface="Consolas" panose="020B0609020204030204" pitchFamily="49" charset="0"/>
                <a:cs typeface="Consolas" panose="020B0609020204030204" pitchFamily="49" charset="0"/>
              </a:rPr>
              <a:t>8xLOxBtZp9"</a:t>
            </a:r>
            <a:r>
              <a:rPr lang="en-AU" sz="1800" dirty="0" smtClean="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smtClean="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UserInfo</a:t>
            </a:r>
            <a:r>
              <a:rPr lang="en-US" dirty="0" smtClean="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smtClean="0">
                <a:latin typeface="Consolas" panose="020B0609020204030204" pitchFamily="49" charset="0"/>
                <a:cs typeface="Consolas" panose="020B0609020204030204" pitchFamily="49" charset="0"/>
              </a:rPr>
              <a:t>&gt;</a:t>
            </a:r>
          </a:p>
          <a:p>
            <a:endParaRPr lang="en-US" sz="1800" dirty="0" smtClean="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smtClean="0"/>
              <a:t>The </a:t>
            </a:r>
            <a:r>
              <a:rPr lang="en-US" dirty="0" err="1" smtClean="0"/>
              <a:t>UserInfo</a:t>
            </a:r>
            <a:r>
              <a:rPr lang="en-US" dirty="0" smtClean="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45</a:t>
            </a:fld>
            <a:endParaRPr lang="en-AU" dirty="0"/>
          </a:p>
        </p:txBody>
      </p:sp>
      <p:sp>
        <p:nvSpPr>
          <p:cNvPr id="3" name="Title 2"/>
          <p:cNvSpPr>
            <a:spLocks noGrp="1"/>
          </p:cNvSpPr>
          <p:nvPr>
            <p:ph type="title"/>
          </p:nvPr>
        </p:nvSpPr>
        <p:spPr/>
        <p:txBody>
          <a:bodyPr/>
          <a:lstStyle/>
          <a:p>
            <a:r>
              <a:rPr lang="en-US" dirty="0" smtClean="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smtClean="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smtClean="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smtClean="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smtClean="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smtClean="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flow</a:t>
            </a:r>
            <a:endParaRPr lang="en-AU" dirty="0"/>
          </a:p>
        </p:txBody>
      </p:sp>
      <p:sp>
        <p:nvSpPr>
          <p:cNvPr id="3" name="Content Placeholder 2"/>
          <p:cNvSpPr>
            <a:spLocks noGrp="1"/>
          </p:cNvSpPr>
          <p:nvPr>
            <p:ph idx="1"/>
          </p:nvPr>
        </p:nvSpPr>
        <p:spPr/>
        <p:txBody>
          <a:bodyPr/>
          <a:lstStyle/>
          <a:p>
            <a:r>
              <a:rPr lang="en-AU" dirty="0" smtClean="0"/>
              <a:t>Interactive vs non-interactive</a:t>
            </a:r>
          </a:p>
          <a:p>
            <a:r>
              <a:rPr lang="en-US" dirty="0" smtClean="0"/>
              <a:t>Confidential vs public clients</a:t>
            </a:r>
          </a:p>
          <a:p>
            <a:r>
              <a:rPr lang="en-US" dirty="0" smtClean="0"/>
              <a:t>What credentials are being used and who should see them?</a:t>
            </a:r>
          </a:p>
          <a:p>
            <a:r>
              <a:rPr lang="en-US" dirty="0" smtClean="0"/>
              <a:t>What type of token(s) are you after?</a:t>
            </a:r>
            <a:endParaRPr lang="en-AU" dirty="0" smtClean="0"/>
          </a:p>
          <a:p>
            <a:pPr marL="0" indent="0">
              <a:buNone/>
            </a:pPr>
            <a:endParaRPr lang="en-US" dirty="0"/>
          </a:p>
          <a:p>
            <a:pPr marL="0" indent="0">
              <a:buNone/>
            </a:pPr>
            <a:endParaRPr lang="en-AU"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13051388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gridCol w="5024437"/>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tr>
            </a:tbl>
          </a:graphicData>
        </a:graphic>
      </p:graphicFrame>
      <p:sp>
        <p:nvSpPr>
          <p:cNvPr id="2" name="Title 1"/>
          <p:cNvSpPr>
            <a:spLocks noGrp="1"/>
          </p:cNvSpPr>
          <p:nvPr>
            <p:ph type="title"/>
          </p:nvPr>
        </p:nvSpPr>
        <p:spPr/>
        <p:txBody>
          <a:bodyPr/>
          <a:lstStyle/>
          <a:p>
            <a:r>
              <a:rPr lang="en-US" dirty="0" smtClean="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 xmlns:a16="http://schemas.microsoft.com/office/drawing/2014/main" val="20000"/>
                    </a:ext>
                  </a:extLst>
                </a:gridCol>
                <a:gridCol w="1923553">
                  <a:extLst>
                    <a:ext uri="{9D8B030D-6E8A-4147-A177-3AD203B41FA5}">
                      <a16:colId xmlns="" xmlns:a16="http://schemas.microsoft.com/office/drawing/2014/main" val="20001"/>
                    </a:ext>
                  </a:extLst>
                </a:gridCol>
                <a:gridCol w="1923553">
                  <a:extLst>
                    <a:ext uri="{9D8B030D-6E8A-4147-A177-3AD203B41FA5}">
                      <a16:colId xmlns="" xmlns:a16="http://schemas.microsoft.com/office/drawing/2014/main" val="20002"/>
                    </a:ext>
                  </a:extLst>
                </a:gridCol>
                <a:gridCol w="1923553">
                  <a:extLst>
                    <a:ext uri="{9D8B030D-6E8A-4147-A177-3AD203B41FA5}">
                      <a16:colId xmlns="" xmlns:a16="http://schemas.microsoft.com/office/drawing/2014/main"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smtClean="0">
                          <a:effectLst/>
                        </a:rPr>
                        <a:t>Authorization</a:t>
                      </a:r>
                    </a:p>
                    <a:p>
                      <a:pPr algn="ctr"/>
                      <a:r>
                        <a:rPr lang="en-AU" sz="1400" b="1" dirty="0" smtClean="0">
                          <a:effectLst/>
                        </a:rPr>
                        <a:t>Code Flow</a:t>
                      </a:r>
                      <a:endParaRPr lang="en-AU" sz="1400" b="1" dirty="0">
                        <a:effectLst/>
                      </a:endParaRP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 xmlns:a16="http://schemas.microsoft.com/office/drawing/2014/main"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 xmlns:a16="http://schemas.microsoft.com/office/drawing/2014/main"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 xmlns:a16="http://schemas.microsoft.com/office/drawing/2014/main"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a:t>
            </a:r>
            <a:r>
              <a:rPr lang="en-US" dirty="0" smtClean="0"/>
              <a:t>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smtClean="0">
                  <a:solidFill>
                    <a:schemeClr val="accent1"/>
                  </a:solidFill>
                </a:rPr>
                <a:t>3. Authorization </a:t>
              </a:r>
              <a:r>
                <a:rPr lang="en-GB" sz="1200" dirty="0">
                  <a:solidFill>
                    <a:schemeClr val="accent1"/>
                  </a:solidFill>
                </a:rPr>
                <a:t>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smtClean="0"/>
                <a:t>2. Proof </a:t>
              </a:r>
              <a:r>
                <a:rPr lang="en-GB" sz="1200" dirty="0"/>
                <a:t>of </a:t>
              </a:r>
              <a:r>
                <a:rPr lang="en-GB" sz="1200" dirty="0" smtClean="0"/>
                <a:t>identity</a:t>
              </a:r>
            </a:p>
            <a:p>
              <a:r>
                <a:rPr lang="en-GB" sz="1200" dirty="0" smtClean="0"/>
                <a:t>e.g. credentials</a:t>
              </a:r>
              <a:endParaRPr lang="en-GB" sz="1200" dirty="0"/>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smtClean="0">
                  <a:solidFill>
                    <a:schemeClr val="accent1"/>
                  </a:solidFill>
                </a:rPr>
                <a:t>4. Authorization </a:t>
              </a:r>
              <a:r>
                <a:rPr lang="en-GB" sz="1200" dirty="0">
                  <a:solidFill>
                    <a:schemeClr val="accent1"/>
                  </a:solidFill>
                </a:rPr>
                <a:t>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smtClean="0">
                  <a:solidFill>
                    <a:schemeClr val="accent1"/>
                  </a:solidFill>
                </a:rPr>
                <a:t>5. Client credentials</a:t>
              </a:r>
            </a:p>
            <a:p>
              <a:pPr algn="ctr"/>
              <a:r>
                <a:rPr lang="en-GB" sz="1200" dirty="0" err="1" smtClean="0">
                  <a:solidFill>
                    <a:schemeClr val="accent1"/>
                  </a:solidFill>
                </a:rPr>
                <a:t>grant_type</a:t>
              </a:r>
              <a:r>
                <a:rPr lang="en-GB" sz="1200" dirty="0" smtClean="0">
                  <a:solidFill>
                    <a:schemeClr val="accent1"/>
                  </a:solidFill>
                </a:rPr>
                <a:t>=</a:t>
              </a:r>
              <a:r>
                <a:rPr lang="en-GB" sz="1200" dirty="0" err="1" smtClean="0">
                  <a:solidFill>
                    <a:schemeClr val="accent1"/>
                  </a:solidFill>
                </a:rPr>
                <a:t>authorization_code</a:t>
              </a:r>
              <a:endParaRPr lang="en-GB" sz="1200" dirty="0" smtClean="0">
                <a:solidFill>
                  <a:schemeClr val="accent1"/>
                </a:solidFill>
              </a:endParaRPr>
            </a:p>
            <a:p>
              <a:pPr algn="ctr"/>
              <a:r>
                <a:rPr lang="en-GB" sz="1200" dirty="0" smtClean="0">
                  <a:solidFill>
                    <a:schemeClr val="accent1"/>
                  </a:solidFill>
                </a:rPr>
                <a:t>Authorization </a:t>
              </a:r>
              <a:r>
                <a:rPr lang="en-GB" sz="1200" dirty="0">
                  <a:solidFill>
                    <a:schemeClr val="accent1"/>
                  </a:solidFill>
                </a:rPr>
                <a:t>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smtClean="0">
                  <a:solidFill>
                    <a:schemeClr val="accent3"/>
                  </a:solidFill>
                </a:rPr>
                <a:t>6. </a:t>
              </a:r>
              <a:r>
                <a:rPr lang="en-GB" sz="1200" dirty="0" err="1" smtClean="0">
                  <a:solidFill>
                    <a:schemeClr val="accent3"/>
                  </a:solidFill>
                </a:rPr>
                <a:t>id_token</a:t>
              </a:r>
              <a:endParaRPr lang="en-GB" sz="1200" dirty="0" smtClean="0">
                <a:solidFill>
                  <a:schemeClr val="accent3"/>
                </a:solidFill>
              </a:endParaRPr>
            </a:p>
            <a:p>
              <a:pPr algn="ctr"/>
              <a:r>
                <a:rPr lang="en-GB" sz="1200" dirty="0" err="1">
                  <a:solidFill>
                    <a:schemeClr val="accent3"/>
                  </a:solidFill>
                </a:rPr>
                <a:t>a</a:t>
              </a:r>
              <a:r>
                <a:rPr lang="en-GB" sz="1200" dirty="0" err="1" smtClean="0">
                  <a:solidFill>
                    <a:schemeClr val="accent3"/>
                  </a:solidFill>
                </a:rPr>
                <a:t>ccess_token</a:t>
              </a:r>
              <a:endParaRPr lang="en-GB" sz="1200" dirty="0" smtClean="0">
                <a:solidFill>
                  <a:schemeClr val="accent3"/>
                </a:solidFill>
              </a:endParaRPr>
            </a:p>
            <a:p>
              <a:pPr algn="ctr"/>
              <a:r>
                <a:rPr lang="en-GB" sz="1200" dirty="0" err="1">
                  <a:solidFill>
                    <a:schemeClr val="accent1"/>
                  </a:solidFill>
                </a:rPr>
                <a:t>r</a:t>
              </a:r>
              <a:r>
                <a:rPr lang="en-GB" sz="1200" dirty="0" err="1" smtClean="0">
                  <a:solidFill>
                    <a:schemeClr val="accent1"/>
                  </a:solidFill>
                </a:rPr>
                <a:t>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smtClean="0"/>
                <a:t>1. Login </a:t>
              </a:r>
              <a:r>
                <a:rPr lang="en-GB" sz="1200" dirty="0"/>
                <a:t>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smtClean="0"/>
              <a:t>Authz</a:t>
            </a:r>
            <a:endParaRPr lang="en-US" sz="1400" dirty="0" smtClean="0"/>
          </a:p>
          <a:p>
            <a:pPr algn="ctr"/>
            <a:r>
              <a:rPr lang="en-US" sz="1400" dirty="0" smtClean="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Token</a:t>
            </a:r>
          </a:p>
          <a:p>
            <a:pPr algn="ctr"/>
            <a:r>
              <a:rPr lang="en-US" sz="1400" dirty="0" smtClean="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smtClean="0"/>
              <a:t>Confidential </a:t>
            </a:r>
            <a:r>
              <a:rPr lang="en-US" sz="1800" dirty="0" smtClean="0"/>
              <a:t>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smtClean="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(2-legged OAuth)</a:t>
            </a:r>
          </a:p>
        </p:txBody>
      </p:sp>
      <p:sp>
        <p:nvSpPr>
          <p:cNvPr id="2" name="Title 1"/>
          <p:cNvSpPr>
            <a:spLocks noGrp="1"/>
          </p:cNvSpPr>
          <p:nvPr>
            <p:ph type="title"/>
          </p:nvPr>
        </p:nvSpPr>
        <p:spPr/>
        <p:txBody>
          <a:bodyPr/>
          <a:lstStyle/>
          <a:p>
            <a:r>
              <a:rPr lang="en-US" dirty="0" smtClean="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49</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smtClean="0">
                  <a:solidFill>
                    <a:schemeClr val="accent3"/>
                  </a:solidFill>
                </a:rPr>
                <a:t>3. </a:t>
              </a:r>
              <a:r>
                <a:rPr lang="en-GB" sz="1200" dirty="0" err="1" smtClean="0">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smtClean="0"/>
                <a:t>2. Proof </a:t>
              </a:r>
              <a:r>
                <a:rPr lang="en-GB" sz="1200" dirty="0"/>
                <a:t>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smtClean="0">
                  <a:solidFill>
                    <a:schemeClr val="accent3"/>
                  </a:solidFill>
                </a:rPr>
                <a:t>4. </a:t>
              </a:r>
              <a:r>
                <a:rPr lang="en-GB" sz="1200" dirty="0" err="1" smtClean="0">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smtClean="0"/>
                <a:t>1. Login </a:t>
              </a:r>
              <a:r>
                <a:rPr lang="en-GB" sz="1200" dirty="0"/>
                <a:t>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smtClean="0"/>
              <a:t>Authz</a:t>
            </a:r>
            <a:endParaRPr lang="en-US" sz="1400" dirty="0" smtClean="0"/>
          </a:p>
          <a:p>
            <a:pPr algn="ctr"/>
            <a:r>
              <a:rPr lang="en-US" sz="1400" dirty="0" smtClean="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smtClean="0"/>
              <a:t>Public </a:t>
            </a:r>
            <a:r>
              <a:rPr lang="en-US" sz="1800" dirty="0" smtClean="0"/>
              <a:t>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smtClean="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smtClean="0">
                <a:latin typeface="Consolas" panose="020B0609020204030204" pitchFamily="49" charset="0"/>
                <a:cs typeface="Consolas" panose="020B0609020204030204" pitchFamily="49" charset="0"/>
              </a:rPr>
              <a:t>Location</a:t>
            </a:r>
            <a:r>
              <a:rPr lang="en-AU" sz="2400" dirty="0">
                <a:latin typeface="Consolas" panose="020B0609020204030204" pitchFamily="49" charset="0"/>
                <a:cs typeface="Consolas" panose="020B0609020204030204" pitchFamily="49" charset="0"/>
              </a:rPr>
              <a:t>: https://</a:t>
            </a:r>
            <a:r>
              <a:rPr lang="en-AU" sz="2400" dirty="0" smtClean="0">
                <a:latin typeface="Consolas" panose="020B0609020204030204" pitchFamily="49" charset="0"/>
                <a:cs typeface="Consolas" panose="020B0609020204030204" pitchFamily="49" charset="0"/>
              </a:rPr>
              <a:t>client.example.org/cb#</a:t>
            </a:r>
          </a:p>
          <a:p>
            <a:r>
              <a:rPr lang="en-AU" sz="2400" dirty="0">
                <a:latin typeface="Consolas" panose="020B0609020204030204" pitchFamily="49" charset="0"/>
                <a:cs typeface="Consolas" panose="020B0609020204030204" pitchFamily="49" charset="0"/>
              </a:rPr>
              <a:t> </a:t>
            </a:r>
            <a:r>
              <a:rPr lang="en-AU" sz="2400" dirty="0" smtClean="0">
                <a:latin typeface="Consolas" panose="020B0609020204030204" pitchFamily="49" charset="0"/>
                <a:cs typeface="Consolas" panose="020B0609020204030204" pitchFamily="49" charset="0"/>
              </a:rPr>
              <a:t> </a:t>
            </a:r>
            <a:r>
              <a:rPr lang="en-AU" sz="2400" dirty="0" err="1" smtClean="0">
                <a:latin typeface="Consolas" panose="020B0609020204030204" pitchFamily="49" charset="0"/>
                <a:cs typeface="Consolas" panose="020B0609020204030204" pitchFamily="49" charset="0"/>
              </a:rPr>
              <a:t>id_token</a:t>
            </a:r>
            <a:r>
              <a:rPr lang="en-AU" sz="2400" dirty="0" smtClean="0">
                <a:latin typeface="Consolas" panose="020B0609020204030204" pitchFamily="49" charset="0"/>
                <a:cs typeface="Consolas" panose="020B0609020204030204" pitchFamily="49" charset="0"/>
              </a:rPr>
              <a:t>=eyJ0</a:t>
            </a:r>
            <a:r>
              <a:rPr lang="en-AU" sz="2400" dirty="0">
                <a:latin typeface="Consolas" panose="020B0609020204030204" pitchFamily="49" charset="0"/>
                <a:cs typeface="Consolas" panose="020B0609020204030204" pitchFamily="49" charset="0"/>
              </a:rPr>
              <a:t>...NiJ9.eyJ1c...I6IjIifX0.DeWt4Qu...</a:t>
            </a:r>
            <a:r>
              <a:rPr lang="en-AU" sz="2400" dirty="0" err="1" smtClean="0">
                <a:latin typeface="Consolas" panose="020B0609020204030204" pitchFamily="49" charset="0"/>
                <a:cs typeface="Consolas" panose="020B0609020204030204" pitchFamily="49" charset="0"/>
              </a:rPr>
              <a:t>Zxso</a:t>
            </a:r>
            <a:endParaRPr lang="en-AU" sz="2400" dirty="0" smtClean="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t>
            </a:r>
            <a:r>
              <a:rPr lang="en-AU" sz="2400" dirty="0" smtClean="0">
                <a:latin typeface="Consolas" panose="020B0609020204030204" pitchFamily="49" charset="0"/>
                <a:cs typeface="Consolas" panose="020B0609020204030204" pitchFamily="49" charset="0"/>
              </a:rPr>
              <a:t>&amp;</a:t>
            </a:r>
            <a:r>
              <a:rPr lang="en-AU" sz="2400" dirty="0">
                <a:latin typeface="Consolas" panose="020B0609020204030204" pitchFamily="49" charset="0"/>
                <a:cs typeface="Consolas" panose="020B0609020204030204" pitchFamily="49" charset="0"/>
              </a:rPr>
              <a:t>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p:txBody>
      </p:sp>
      <p:sp>
        <p:nvSpPr>
          <p:cNvPr id="6" name="Title 5"/>
          <p:cNvSpPr>
            <a:spLocks noGrp="1"/>
          </p:cNvSpPr>
          <p:nvPr>
            <p:ph type="title"/>
          </p:nvPr>
        </p:nvSpPr>
        <p:spPr/>
        <p:txBody>
          <a:bodyPr/>
          <a:lstStyle/>
          <a:p>
            <a:r>
              <a:rPr lang="en-AU" dirty="0" smtClean="0"/>
              <a:t>Traditional application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UI</a:t>
            </a:r>
            <a:endParaRPr lang="en-AU" dirty="0" smtClean="0"/>
          </a:p>
          <a:p>
            <a:pPr algn="ctr"/>
            <a:r>
              <a:rPr lang="en-AU" dirty="0" smtClean="0"/>
              <a:t>Business Logic</a:t>
            </a:r>
          </a:p>
          <a:p>
            <a:pPr algn="ctr"/>
            <a:r>
              <a:rPr lang="en-US" dirty="0" smtClean="0"/>
              <a:t>Data</a:t>
            </a:r>
            <a:endParaRPr lang="en-AU" dirty="0" smtClean="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smtClean="0"/>
              <a:t>Credentials</a:t>
            </a:r>
            <a:endParaRPr lang="en-AU" dirty="0"/>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smtClean="0"/>
              <a:t>Lookup</a:t>
            </a:r>
            <a:endParaRPr lang="en-AU" dirty="0"/>
          </a:p>
        </p:txBody>
      </p:sp>
    </p:spTree>
    <p:extLst>
      <p:ext uri="{BB962C8B-B14F-4D97-AF65-F5344CB8AC3E}">
        <p14:creationId xmlns:p14="http://schemas.microsoft.com/office/powerpoint/2010/main" val="2967053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flow</a:t>
            </a:r>
            <a:endParaRPr lang="en-AU" dirty="0"/>
          </a:p>
        </p:txBody>
      </p:sp>
      <p:sp>
        <p:nvSpPr>
          <p:cNvPr id="3" name="Content Placeholder 2"/>
          <p:cNvSpPr>
            <a:spLocks noGrp="1"/>
          </p:cNvSpPr>
          <p:nvPr>
            <p:ph idx="1"/>
          </p:nvPr>
        </p:nvSpPr>
        <p:spPr/>
        <p:txBody>
          <a:bodyPr/>
          <a:lstStyle/>
          <a:p>
            <a:r>
              <a:rPr lang="en-US" dirty="0" smtClean="0"/>
              <a:t>(Implicit flow with refresh tokens)</a:t>
            </a:r>
          </a:p>
          <a:p>
            <a:r>
              <a:rPr lang="en-US" dirty="0" smtClean="0"/>
              <a:t>Same as authorization code flow except the </a:t>
            </a:r>
            <a:r>
              <a:rPr lang="en-US" dirty="0" smtClean="0"/>
              <a:t>Relying Party is public and </a:t>
            </a:r>
            <a:r>
              <a:rPr lang="en-US" dirty="0" smtClean="0"/>
              <a:t>sees the tokens</a:t>
            </a:r>
            <a:endParaRPr lang="en-US" dirty="0"/>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Location</a:t>
            </a:r>
            <a:r>
              <a:rPr lang="en-AU" sz="2000" dirty="0">
                <a:latin typeface="Consolas" panose="020B0609020204030204" pitchFamily="49" charset="0"/>
                <a:cs typeface="Consolas" panose="020B0609020204030204" pitchFamily="49" charset="0"/>
              </a:rPr>
              <a:t>: https://client.example.org/cb#</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code=SplxlOBeZQQYbYS6WxSbIA</a:t>
            </a: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&amp;</a:t>
            </a:r>
            <a:r>
              <a:rPr lang="en-AU" sz="2000" dirty="0" err="1" smtClean="0">
                <a:latin typeface="Consolas" panose="020B0609020204030204" pitchFamily="49" charset="0"/>
                <a:cs typeface="Consolas" panose="020B0609020204030204" pitchFamily="49" charset="0"/>
              </a:rPr>
              <a:t>id_token</a:t>
            </a:r>
            <a:r>
              <a:rPr lang="en-AU" sz="2000" dirty="0" smtClean="0">
                <a:latin typeface="Consolas" panose="020B0609020204030204" pitchFamily="49" charset="0"/>
                <a:cs typeface="Consolas" panose="020B0609020204030204" pitchFamily="49" charset="0"/>
              </a:rPr>
              <a:t>=eyJ0...NiJ9.eyJ1c...I6IjIifX0.DeWt4Qu...</a:t>
            </a:r>
            <a:r>
              <a:rPr lang="en-AU" sz="2000" dirty="0" err="1" smtClean="0">
                <a:latin typeface="Consolas" panose="020B0609020204030204" pitchFamily="49" charset="0"/>
                <a:cs typeface="Consolas" panose="020B0609020204030204" pitchFamily="49" charset="0"/>
              </a:rPr>
              <a:t>Zxso</a:t>
            </a:r>
            <a:endParaRPr lang="en-AU" sz="2000" dirty="0" smtClean="0">
              <a:latin typeface="Consolas" panose="020B0609020204030204" pitchFamily="49" charset="0"/>
              <a:cs typeface="Consolas" panose="020B0609020204030204" pitchFamily="49" charset="0"/>
            </a:endParaRPr>
          </a:p>
          <a:p>
            <a:pPr marL="0" indent="0">
              <a:buNone/>
            </a:pPr>
            <a:r>
              <a:rPr lang="en-US" sz="2000" dirty="0" smtClean="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t>
            </a:r>
            <a:r>
              <a:rPr lang="en-AU" sz="2000" dirty="0" smtClean="0">
                <a:latin typeface="Consolas" panose="020B0609020204030204" pitchFamily="49" charset="0"/>
                <a:cs typeface="Consolas" panose="020B0609020204030204" pitchFamily="49" charset="0"/>
              </a:rPr>
              <a:t>  </a:t>
            </a:r>
            <a:r>
              <a:rPr lang="en-AU" sz="2000" dirty="0">
                <a:latin typeface="Consolas" panose="020B0609020204030204" pitchFamily="49" charset="0"/>
                <a:cs typeface="Consolas" panose="020B0609020204030204" pitchFamily="49" charset="0"/>
              </a:rPr>
              <a:t>&amp;state=af0ifjsldkj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4110820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Non-interactive flows</a:t>
            </a:r>
            <a:endParaRPr lang="en-AU" dirty="0"/>
          </a:p>
        </p:txBody>
      </p:sp>
      <p:sp>
        <p:nvSpPr>
          <p:cNvPr id="3" name="Content Placeholder 2"/>
          <p:cNvSpPr>
            <a:spLocks noGrp="1"/>
          </p:cNvSpPr>
          <p:nvPr>
            <p:ph idx="1"/>
          </p:nvPr>
        </p:nvSpPr>
        <p:spPr/>
        <p:txBody>
          <a:bodyPr/>
          <a:lstStyle/>
          <a:p>
            <a:r>
              <a:rPr lang="en-US" dirty="0" smtClean="0"/>
              <a:t>OAuth2 flows against the</a:t>
            </a:r>
            <a:br>
              <a:rPr lang="en-US" dirty="0" smtClean="0"/>
            </a:br>
            <a:r>
              <a:rPr lang="en-US" dirty="0" smtClean="0"/>
              <a:t>token endpoint with</a:t>
            </a:r>
            <a:br>
              <a:rPr lang="en-US" dirty="0" smtClean="0"/>
            </a:br>
            <a:r>
              <a:rPr lang="en-US" dirty="0" smtClean="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smtClean="0">
                  <a:solidFill>
                    <a:schemeClr val="accent1"/>
                  </a:solidFill>
                </a:rPr>
                <a:t>1. Client credentials</a:t>
              </a:r>
            </a:p>
            <a:p>
              <a:pPr algn="ctr"/>
              <a:r>
                <a:rPr lang="en-GB" sz="1200" dirty="0" err="1" smtClean="0">
                  <a:solidFill>
                    <a:schemeClr val="accent1"/>
                  </a:solidFill>
                </a:rPr>
                <a:t>grant_type</a:t>
              </a:r>
              <a:r>
                <a:rPr lang="en-GB" sz="1200" dirty="0" smtClean="0">
                  <a:solidFill>
                    <a:schemeClr val="accent1"/>
                  </a:solidFill>
                </a:rPr>
                <a:t>=</a:t>
              </a:r>
              <a:r>
                <a:rPr lang="en-GB" sz="1200" dirty="0" err="1" smtClean="0">
                  <a:solidFill>
                    <a:schemeClr val="accent1"/>
                  </a:solidFill>
                </a:rPr>
                <a:t>client_credentials</a:t>
              </a:r>
              <a:endParaRPr lang="en-GB" sz="1200" dirty="0" smtClean="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smtClean="0">
                  <a:solidFill>
                    <a:schemeClr val="accent3"/>
                  </a:solidFill>
                </a:rPr>
                <a:t>2. </a:t>
              </a:r>
              <a:r>
                <a:rPr lang="en-GB" sz="1200" dirty="0" err="1" smtClean="0">
                  <a:solidFill>
                    <a:schemeClr val="accent3"/>
                  </a:solidFill>
                </a:rPr>
                <a:t>id_token</a:t>
              </a:r>
              <a:endParaRPr lang="en-GB" sz="1200" dirty="0" smtClean="0">
                <a:solidFill>
                  <a:schemeClr val="accent3"/>
                </a:solidFill>
              </a:endParaRPr>
            </a:p>
            <a:p>
              <a:pPr algn="ctr"/>
              <a:r>
                <a:rPr lang="en-GB" sz="1200" dirty="0" err="1">
                  <a:solidFill>
                    <a:schemeClr val="accent3"/>
                  </a:solidFill>
                </a:rPr>
                <a:t>a</a:t>
              </a:r>
              <a:r>
                <a:rPr lang="en-GB" sz="1200" dirty="0" err="1" smtClean="0">
                  <a:solidFill>
                    <a:schemeClr val="accent3"/>
                  </a:solidFill>
                </a:rPr>
                <a:t>ccess_token</a:t>
              </a:r>
              <a:endParaRPr lang="en-GB" sz="1200" dirty="0" smtClean="0">
                <a:solidFill>
                  <a:schemeClr val="accent3"/>
                </a:solidFill>
              </a:endParaRPr>
            </a:p>
            <a:p>
              <a:pPr algn="ctr"/>
              <a:r>
                <a:rPr lang="en-GB" sz="1200" dirty="0" err="1">
                  <a:solidFill>
                    <a:schemeClr val="accent1"/>
                  </a:solidFill>
                </a:rPr>
                <a:t>r</a:t>
              </a:r>
              <a:r>
                <a:rPr lang="en-GB" sz="1200" dirty="0" err="1" smtClean="0">
                  <a:solidFill>
                    <a:schemeClr val="accent1"/>
                  </a:solidFill>
                </a:rPr>
                <a:t>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Token</a:t>
            </a:r>
          </a:p>
          <a:p>
            <a:pPr algn="ctr"/>
            <a:r>
              <a:rPr lang="en-US" sz="1400" dirty="0" smtClean="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a:t>
              </a:r>
              <a:r>
                <a:rPr lang="en-GB" sz="1200" dirty="0" smtClean="0">
                  <a:solidFill>
                    <a:schemeClr val="accent1"/>
                  </a:solidFill>
                </a:rPr>
                <a:t>. Credentials</a:t>
              </a:r>
              <a:endParaRPr lang="en-GB" sz="1200" dirty="0">
                <a:solidFill>
                  <a:schemeClr val="accent1"/>
                </a:solidFill>
              </a:endParaRP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smtClean="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a:t>
              </a:r>
              <a:r>
                <a:rPr lang="en-GB" sz="1200" dirty="0" smtClean="0">
                  <a:solidFill>
                    <a:schemeClr val="accent1"/>
                  </a:solidFill>
                </a:rPr>
                <a:t>. Client credentials</a:t>
              </a:r>
            </a:p>
            <a:p>
              <a:pPr algn="ctr"/>
              <a:r>
                <a:rPr lang="en-GB" sz="1200" dirty="0" err="1" smtClean="0">
                  <a:solidFill>
                    <a:schemeClr val="accent1"/>
                  </a:solidFill>
                </a:rPr>
                <a:t>grant_type</a:t>
              </a:r>
              <a:r>
                <a:rPr lang="en-GB" sz="1200" dirty="0" smtClean="0">
                  <a:solidFill>
                    <a:schemeClr val="accent1"/>
                  </a:solidFill>
                </a:rPr>
                <a:t>=password</a:t>
              </a:r>
            </a:p>
            <a:p>
              <a:pPr algn="ctr"/>
              <a:r>
                <a:rPr lang="en-GB" sz="1200" dirty="0" smtClean="0">
                  <a:solidFill>
                    <a:schemeClr val="accent1"/>
                  </a:solidFill>
                </a:rPr>
                <a:t>User credentials</a:t>
              </a:r>
            </a:p>
          </p:txBody>
        </p:sp>
      </p:grpSp>
      <p:sp>
        <p:nvSpPr>
          <p:cNvPr id="22" name="TextBox 21"/>
          <p:cNvSpPr txBox="1"/>
          <p:nvPr/>
        </p:nvSpPr>
        <p:spPr>
          <a:xfrm>
            <a:off x="4781100" y="6260862"/>
            <a:ext cx="2798395" cy="369332"/>
          </a:xfrm>
          <a:prstGeom prst="rect">
            <a:avLst/>
          </a:prstGeom>
          <a:noFill/>
        </p:spPr>
        <p:txBody>
          <a:bodyPr wrap="none" rtlCol="0">
            <a:spAutoFit/>
          </a:bodyPr>
          <a:lstStyle/>
          <a:p>
            <a:pPr algn="ctr"/>
            <a:r>
              <a:rPr lang="en-US" sz="1800" dirty="0" smtClean="0"/>
              <a:t>Confidential </a:t>
            </a:r>
            <a:r>
              <a:rPr lang="en-US" sz="1800" dirty="0" smtClean="0"/>
              <a:t>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credentials flow</a:t>
            </a:r>
            <a:endParaRPr lang="en-AU" dirty="0"/>
          </a:p>
        </p:txBody>
      </p:sp>
      <p:sp>
        <p:nvSpPr>
          <p:cNvPr id="3" name="Content Placeholder 2"/>
          <p:cNvSpPr>
            <a:spLocks noGrp="1"/>
          </p:cNvSpPr>
          <p:nvPr>
            <p:ph idx="1"/>
          </p:nvPr>
        </p:nvSpPr>
        <p:spPr/>
        <p:txBody>
          <a:bodyPr/>
          <a:lstStyle/>
          <a:p>
            <a:pPr lvl="0"/>
            <a:r>
              <a:rPr lang="en-US" dirty="0" smtClean="0">
                <a:solidFill>
                  <a:srgbClr val="000000"/>
                </a:solidFill>
              </a:rPr>
              <a:t>(server-to-server calls)</a:t>
            </a:r>
            <a:endParaRPr lang="en-US" dirty="0">
              <a:solidFill>
                <a:srgbClr val="000000"/>
              </a:solidFill>
            </a:endParaRP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smtClean="0">
                <a:solidFill>
                  <a:srgbClr val="000000"/>
                </a:solidFill>
                <a:latin typeface="Consolas" panose="020B0609020204030204" pitchFamily="49" charset="0"/>
                <a:cs typeface="Consolas" panose="020B0609020204030204" pitchFamily="49" charset="0"/>
              </a:rPr>
              <a:t>grant_type</a:t>
            </a:r>
            <a:r>
              <a:rPr lang="en-AU" sz="1800" b="1" dirty="0" smtClean="0">
                <a:solidFill>
                  <a:srgbClr val="000000"/>
                </a:solidFill>
                <a:latin typeface="Consolas" panose="020B0609020204030204" pitchFamily="49" charset="0"/>
                <a:cs typeface="Consolas" panose="020B0609020204030204" pitchFamily="49" charset="0"/>
              </a:rPr>
              <a:t>=</a:t>
            </a:r>
            <a:r>
              <a:rPr lang="en-AU" sz="1800" b="1" dirty="0" err="1" smtClean="0">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spTree>
    <p:extLst>
      <p:ext uri="{BB962C8B-B14F-4D97-AF65-F5344CB8AC3E}">
        <p14:creationId xmlns:p14="http://schemas.microsoft.com/office/powerpoint/2010/main" val="9303543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Resource-owner credentials flow</a:t>
            </a:r>
            <a:endParaRPr lang="en-AU" dirty="0"/>
          </a:p>
        </p:txBody>
      </p:sp>
      <p:sp>
        <p:nvSpPr>
          <p:cNvPr id="3" name="Content Placeholder 2"/>
          <p:cNvSpPr>
            <a:spLocks noGrp="1"/>
          </p:cNvSpPr>
          <p:nvPr>
            <p:ph idx="1"/>
          </p:nvPr>
        </p:nvSpPr>
        <p:spPr/>
        <p:txBody>
          <a:bodyPr/>
          <a:lstStyle/>
          <a:p>
            <a:r>
              <a:rPr lang="en-US" dirty="0" smtClean="0"/>
              <a:t>(Password flow)</a:t>
            </a:r>
          </a:p>
          <a:p>
            <a:pPr marL="0" indent="0">
              <a:buNone/>
            </a:pPr>
            <a:endParaRPr lang="en-US" dirty="0" smtClean="0"/>
          </a:p>
          <a:p>
            <a:pPr marL="0" indent="0">
              <a:buNone/>
            </a:pPr>
            <a:r>
              <a:rPr lang="en-AU" sz="1800" dirty="0" smtClean="0">
                <a:latin typeface="Consolas" panose="020B0609020204030204" pitchFamily="49" charset="0"/>
                <a:cs typeface="Consolas" panose="020B0609020204030204" pitchFamily="49" charset="0"/>
              </a:rPr>
              <a:t>POST </a:t>
            </a:r>
            <a:r>
              <a:rPr lang="en-AU" sz="1800" dirty="0">
                <a:latin typeface="Consolas" panose="020B0609020204030204" pitchFamily="49" charset="0"/>
                <a:cs typeface="Consolas" panose="020B0609020204030204" pitchFamily="49" charset="0"/>
              </a:rPr>
              <a:t>/</a:t>
            </a:r>
            <a:r>
              <a:rPr lang="en-AU" sz="1800" dirty="0" smtClean="0">
                <a:latin typeface="Consolas" panose="020B0609020204030204" pitchFamily="49" charset="0"/>
                <a:cs typeface="Consolas" panose="020B0609020204030204" pitchFamily="49" charset="0"/>
              </a:rPr>
              <a:t>token</a:t>
            </a:r>
            <a:endParaRPr lang="en-AU" sz="1800" dirty="0">
              <a:latin typeface="Consolas" panose="020B0609020204030204" pitchFamily="49" charset="0"/>
              <a:cs typeface="Consolas" panose="020B0609020204030204" pitchFamily="49" charset="0"/>
            </a:endParaRPr>
          </a:p>
          <a:p>
            <a:pPr marL="0" indent="0">
              <a:buNone/>
            </a:pPr>
            <a:r>
              <a:rPr lang="en-AU" sz="1800" b="1" dirty="0" smtClean="0">
                <a:latin typeface="Consolas" panose="020B0609020204030204" pitchFamily="49" charset="0"/>
                <a:cs typeface="Consolas" panose="020B0609020204030204" pitchFamily="49" charset="0"/>
              </a:rPr>
              <a:t>Authorization</a:t>
            </a:r>
            <a:r>
              <a:rPr lang="en-AU" sz="1800" b="1" dirty="0">
                <a:latin typeface="Consolas" panose="020B0609020204030204" pitchFamily="49" charset="0"/>
                <a:cs typeface="Consolas" panose="020B0609020204030204" pitchFamily="49" charset="0"/>
              </a:rPr>
              <a:t>: Basic czZCaGRSa3F0MzpnWDFmQmF0M2JW</a:t>
            </a:r>
          </a:p>
          <a:p>
            <a:pPr marL="0" indent="0">
              <a:buNone/>
            </a:pPr>
            <a:r>
              <a:rPr lang="en-AU" sz="1800" dirty="0" smtClean="0">
                <a:latin typeface="Consolas" panose="020B0609020204030204" pitchFamily="49" charset="0"/>
                <a:cs typeface="Consolas" panose="020B0609020204030204" pitchFamily="49" charset="0"/>
              </a:rPr>
              <a:t>Content-Type</a:t>
            </a:r>
            <a:r>
              <a:rPr lang="en-AU" sz="1800" dirty="0">
                <a:latin typeface="Consolas" panose="020B0609020204030204" pitchFamily="49" charset="0"/>
                <a:cs typeface="Consolas" panose="020B0609020204030204" pitchFamily="49" charset="0"/>
              </a:rPr>
              <a:t>: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smtClean="0">
              <a:latin typeface="Consolas" panose="020B0609020204030204" pitchFamily="49" charset="0"/>
              <a:cs typeface="Consolas" panose="020B0609020204030204" pitchFamily="49" charset="0"/>
            </a:endParaRPr>
          </a:p>
          <a:p>
            <a:pPr marL="0" indent="0">
              <a:buNone/>
            </a:pPr>
            <a:r>
              <a:rPr lang="en-AU" sz="1800" b="1" dirty="0" err="1" smtClean="0">
                <a:latin typeface="Consolas" panose="020B0609020204030204" pitchFamily="49" charset="0"/>
                <a:cs typeface="Consolas" panose="020B0609020204030204" pitchFamily="49" charset="0"/>
              </a:rPr>
              <a:t>grant_type</a:t>
            </a:r>
            <a:r>
              <a:rPr lang="en-AU" sz="1800" b="1" dirty="0" smtClean="0">
                <a:latin typeface="Consolas" panose="020B0609020204030204" pitchFamily="49" charset="0"/>
                <a:cs typeface="Consolas" panose="020B0609020204030204" pitchFamily="49" charset="0"/>
              </a:rPr>
              <a:t>=</a:t>
            </a:r>
            <a:r>
              <a:rPr lang="en-AU" sz="1800" b="1" dirty="0" err="1" smtClean="0">
                <a:latin typeface="Consolas" panose="020B0609020204030204" pitchFamily="49" charset="0"/>
                <a:cs typeface="Consolas" panose="020B0609020204030204" pitchFamily="49" charset="0"/>
              </a:rPr>
              <a:t>password</a:t>
            </a:r>
            <a:r>
              <a:rPr lang="en-AU" sz="1800" dirty="0" err="1" smtClean="0">
                <a:latin typeface="Consolas" panose="020B0609020204030204" pitchFamily="49" charset="0"/>
                <a:cs typeface="Consolas" panose="020B0609020204030204" pitchFamily="49" charset="0"/>
              </a:rPr>
              <a:t>&amp;</a:t>
            </a:r>
            <a:r>
              <a:rPr lang="en-AU" sz="1800" b="1" dirty="0" err="1" smtClean="0">
                <a:latin typeface="Consolas" panose="020B0609020204030204" pitchFamily="49" charset="0"/>
                <a:cs typeface="Consolas" panose="020B0609020204030204" pitchFamily="49" charset="0"/>
              </a:rPr>
              <a:t>username</a:t>
            </a:r>
            <a:r>
              <a:rPr lang="en-AU" sz="1800" dirty="0" smtClean="0">
                <a:latin typeface="Consolas" panose="020B0609020204030204" pitchFamily="49" charset="0"/>
                <a:cs typeface="Consolas" panose="020B0609020204030204" pitchFamily="49" charset="0"/>
              </a:rPr>
              <a:t>=</a:t>
            </a:r>
            <a:r>
              <a:rPr lang="en-AU" sz="1800" dirty="0" err="1" smtClean="0">
                <a:latin typeface="Consolas" panose="020B0609020204030204" pitchFamily="49" charset="0"/>
                <a:cs typeface="Consolas" panose="020B0609020204030204" pitchFamily="49" charset="0"/>
              </a:rPr>
              <a:t>johndoe&amp;</a:t>
            </a:r>
            <a:r>
              <a:rPr lang="en-AU" sz="1800" b="1" dirty="0" err="1" smtClean="0">
                <a:latin typeface="Consolas" panose="020B0609020204030204" pitchFamily="49" charset="0"/>
                <a:cs typeface="Consolas" panose="020B0609020204030204" pitchFamily="49" charset="0"/>
              </a:rPr>
              <a:t>password</a:t>
            </a:r>
            <a:r>
              <a:rPr lang="en-AU" sz="1800" dirty="0" smtClean="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spTree>
    <p:extLst>
      <p:ext uri="{BB962C8B-B14F-4D97-AF65-F5344CB8AC3E}">
        <p14:creationId xmlns:p14="http://schemas.microsoft.com/office/powerpoint/2010/main" val="3038357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
            </a:r>
            <a:br>
              <a:rPr lang="en-AU" dirty="0" smtClean="0"/>
            </a:br>
            <a:r>
              <a:rPr lang="en-AU" dirty="0" smtClean="0"/>
              <a:t>Demo</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54</a:t>
            </a:fld>
            <a:endParaRPr lang="en-AU" dirty="0"/>
          </a:p>
        </p:txBody>
      </p:sp>
    </p:spTree>
    <p:extLst>
      <p:ext uri="{BB962C8B-B14F-4D97-AF65-F5344CB8AC3E}">
        <p14:creationId xmlns:p14="http://schemas.microsoft.com/office/powerpoint/2010/main" val="38225797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r>
              <a:rPr lang="en-US" sz="2000" dirty="0" smtClean="0">
                <a:hlinkClick r:id="rId2"/>
              </a:rPr>
              <a:t>/</a:t>
            </a:r>
            <a:endParaRPr lang="en-US" sz="2000" dirty="0" smtClean="0"/>
          </a:p>
          <a:p>
            <a:r>
              <a:rPr lang="en-US" sz="2000" dirty="0">
                <a:hlinkClick r:id="rId3"/>
              </a:rPr>
              <a:t>http://openid.net/certification</a:t>
            </a:r>
            <a:r>
              <a:rPr lang="en-US" sz="2000" dirty="0" smtClean="0">
                <a:hlinkClick r:id="rId3"/>
              </a:rPr>
              <a:t>/</a:t>
            </a:r>
            <a:endParaRPr lang="en-US" sz="2000" dirty="0" smtClean="0"/>
          </a:p>
          <a:p>
            <a:r>
              <a:rPr lang="en-US" sz="2000" dirty="0" smtClean="0"/>
              <a:t>Auth0 (SaaS)</a:t>
            </a:r>
          </a:p>
          <a:p>
            <a:r>
              <a:rPr lang="en-AU" sz="2000" dirty="0" err="1" smtClean="0"/>
              <a:t>PingFederate</a:t>
            </a:r>
            <a:r>
              <a:rPr lang="en-AU" sz="2000" dirty="0" smtClean="0"/>
              <a:t> (SaaS or self-host)</a:t>
            </a:r>
            <a:endParaRPr lang="en-AU" sz="2000" dirty="0"/>
          </a:p>
          <a:p>
            <a:r>
              <a:rPr lang="en-US" sz="2000" dirty="0" smtClean="0"/>
              <a:t>Azure AD (SaaS)</a:t>
            </a:r>
          </a:p>
          <a:p>
            <a:r>
              <a:rPr lang="en-US" sz="2000" dirty="0" smtClean="0"/>
              <a:t>ADFS (self-host)</a:t>
            </a:r>
          </a:p>
          <a:p>
            <a:r>
              <a:rPr lang="en-AU" sz="2000" dirty="0"/>
              <a:t>WSO2 Identity Server (self-host)</a:t>
            </a:r>
          </a:p>
          <a:p>
            <a:r>
              <a:rPr lang="en-US" sz="2000" dirty="0" smtClean="0"/>
              <a:t>IdentityServer3 (.NET)</a:t>
            </a:r>
          </a:p>
          <a:p>
            <a:r>
              <a:rPr lang="en-US" sz="2000" dirty="0" err="1"/>
              <a:t>MITREid</a:t>
            </a:r>
            <a:r>
              <a:rPr lang="en-US" sz="2000" dirty="0"/>
              <a:t> </a:t>
            </a:r>
            <a:r>
              <a:rPr lang="en-US" sz="2000" dirty="0" smtClean="0"/>
              <a:t>Connect (Java)</a:t>
            </a:r>
          </a:p>
          <a:p>
            <a:r>
              <a:rPr lang="en-AU" sz="2000" i="1" dirty="0" smtClean="0"/>
              <a:t>Many others…</a:t>
            </a:r>
            <a:endParaRPr lang="en-AU" sz="2000" i="1" dirty="0"/>
          </a:p>
          <a:p>
            <a:endParaRPr lang="en-US" sz="2000" dirty="0" smtClean="0"/>
          </a:p>
          <a:p>
            <a:endParaRPr lang="en-US" sz="2000" dirty="0" smtClean="0"/>
          </a:p>
          <a:p>
            <a:endParaRPr lang="en-US" sz="2000"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567056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smtClean="0">
                <a:solidFill>
                  <a:schemeClr val="bg1"/>
                </a:solidFill>
              </a:rPr>
              <a:t>Rob Moore</a:t>
            </a:r>
          </a:p>
          <a:p>
            <a:pPr marL="0" indent="0">
              <a:spcBef>
                <a:spcPts val="0"/>
              </a:spcBef>
              <a:buNone/>
            </a:pPr>
            <a:r>
              <a:rPr lang="en-US" sz="2000" dirty="0" smtClean="0">
                <a:solidFill>
                  <a:schemeClr val="bg1"/>
                </a:solidFill>
              </a:rPr>
              <a:t>Principal Consultant</a:t>
            </a:r>
          </a:p>
          <a:p>
            <a:pPr marL="0" indent="0">
              <a:spcBef>
                <a:spcPts val="0"/>
              </a:spcBef>
              <a:buNone/>
            </a:pPr>
            <a:r>
              <a:rPr lang="en-US" sz="2000" dirty="0" smtClean="0">
                <a:solidFill>
                  <a:schemeClr val="bg1"/>
                </a:solidFill>
              </a:rPr>
              <a:t>@</a:t>
            </a:r>
            <a:r>
              <a:rPr lang="en-US" sz="2000" dirty="0" err="1" smtClean="0">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smtClean="0"/>
              <a:t>Matt Davies</a:t>
            </a:r>
          </a:p>
          <a:p>
            <a:pPr algn="r"/>
            <a:r>
              <a:rPr lang="en-US" sz="2000" dirty="0" smtClean="0"/>
              <a:t>Principal Consultant</a:t>
            </a:r>
          </a:p>
          <a:p>
            <a:pPr algn="r"/>
            <a:r>
              <a:rPr lang="en-US" sz="2000" dirty="0" smtClean="0"/>
              <a:t>@</a:t>
            </a:r>
            <a:r>
              <a:rPr lang="en-US" sz="2000" dirty="0" err="1" smtClean="0"/>
              <a:t>mdaviesnet</a:t>
            </a:r>
            <a:endParaRPr lang="en-AU" sz="2000" dirty="0"/>
          </a:p>
        </p:txBody>
      </p:sp>
    </p:spTree>
    <p:extLst>
      <p:ext uri="{BB962C8B-B14F-4D97-AF65-F5344CB8AC3E}">
        <p14:creationId xmlns:p14="http://schemas.microsoft.com/office/powerpoint/2010/main" val="1265830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Modern application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smtClean="0"/>
                <a:t>Challenge</a:t>
              </a:r>
              <a:endParaRPr lang="en-AU" dirty="0"/>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smtClean="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smtClean="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a:p>
            <a:pPr algn="ctr"/>
            <a:endParaRPr lang="en-US" dirty="0"/>
          </a:p>
          <a:p>
            <a:pPr algn="ctr"/>
            <a:r>
              <a:rPr lang="en-US" dirty="0" smtClean="0"/>
              <a:t>UI</a:t>
            </a:r>
            <a:endParaRPr lang="en-AU" dirty="0" smtClean="0"/>
          </a:p>
          <a:p>
            <a:pPr algn="ctr"/>
            <a:endParaRPr lang="en-AU" dirty="0" smtClean="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smtClean="0"/>
              <a:t>Application</a:t>
            </a:r>
          </a:p>
          <a:p>
            <a:pPr algn="ctr"/>
            <a:endParaRPr lang="en-US" dirty="0"/>
          </a:p>
          <a:p>
            <a:pPr algn="ctr"/>
            <a:r>
              <a:rPr lang="en-US" dirty="0" smtClean="0"/>
              <a:t>UI</a:t>
            </a:r>
            <a:endParaRPr lang="en-AU" dirty="0" smtClean="0"/>
          </a:p>
          <a:p>
            <a:pPr algn="ctr"/>
            <a:endParaRPr lang="en-AU" dirty="0" smtClean="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vs </a:t>
            </a:r>
            <a:r>
              <a:rPr lang="en-US" dirty="0" err="1" smtClean="0"/>
              <a:t>Authn</a:t>
            </a:r>
            <a:r>
              <a:rPr lang="en-US" dirty="0" smtClean="0"/>
              <a:t> vs </a:t>
            </a:r>
            <a:r>
              <a:rPr lang="en-US" dirty="0" err="1" smtClean="0"/>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smtClean="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smtClean="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smtClean="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12811</TotalTime>
  <Words>3768</Words>
  <Application>Microsoft Office PowerPoint</Application>
  <PresentationFormat>Custom</PresentationFormat>
  <Paragraphs>863</Paragraphs>
  <Slides>56</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How (standards)?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How (standards)?</vt:lpstr>
      <vt:lpstr> Authentication Protocol History</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vt:lpstr>
      <vt:lpstr>Endpoints</vt:lpstr>
      <vt:lpstr>Authorization Endpoint</vt:lpstr>
      <vt:lpstr>Token Endpoint</vt:lpstr>
      <vt:lpstr>Token Endpoint: Authorization code</vt:lpstr>
      <vt:lpstr>Token Endpoint: Refresh token</vt:lpstr>
      <vt:lpstr>UserInfo Endpoint</vt:lpstr>
      <vt:lpstr>Flows</vt:lpstr>
      <vt:lpstr>Choosing a flow</vt:lpstr>
      <vt:lpstr>Interactive flows</vt:lpstr>
      <vt:lpstr>Authorization code flow</vt:lpstr>
      <vt:lpstr>Implicit flow</vt:lpstr>
      <vt:lpstr>Hybrid flow</vt:lpstr>
      <vt:lpstr>Non-interactive flows</vt:lpstr>
      <vt:lpstr>Client credentials flow</vt:lpstr>
      <vt:lpstr>Resource-owner credentials flow</vt:lpstr>
      <vt:lpstr> Demo</vt:lpstr>
      <vt:lpstr>Implementation</vt:lpstr>
      <vt:lpstr>Questions?</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Robert Moore</cp:lastModifiedBy>
  <cp:revision>206</cp:revision>
  <dcterms:created xsi:type="dcterms:W3CDTF">2016-04-24T07:46:13Z</dcterms:created>
  <dcterms:modified xsi:type="dcterms:W3CDTF">2016-05-03T14:20:02Z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